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27432000" cy="36576000"/>
  <p:notesSz cx="6858000" cy="9144000"/>
  <p:defaultTextStyle>
    <a:defPPr>
      <a:defRPr lang="en-US"/>
    </a:defPPr>
    <a:lvl1pPr marL="0" algn="l" defTabSz="3072384" rtl="0" eaLnBrk="1" latinLnBrk="0" hangingPunct="1">
      <a:defRPr sz="6048" kern="1200">
        <a:solidFill>
          <a:schemeClr val="tx1"/>
        </a:solidFill>
        <a:latin typeface="+mn-lt"/>
        <a:ea typeface="+mn-ea"/>
        <a:cs typeface="+mn-cs"/>
      </a:defRPr>
    </a:lvl1pPr>
    <a:lvl2pPr marL="1536192" algn="l" defTabSz="3072384" rtl="0" eaLnBrk="1" latinLnBrk="0" hangingPunct="1">
      <a:defRPr sz="6048" kern="1200">
        <a:solidFill>
          <a:schemeClr val="tx1"/>
        </a:solidFill>
        <a:latin typeface="+mn-lt"/>
        <a:ea typeface="+mn-ea"/>
        <a:cs typeface="+mn-cs"/>
      </a:defRPr>
    </a:lvl2pPr>
    <a:lvl3pPr marL="3072384" algn="l" defTabSz="3072384" rtl="0" eaLnBrk="1" latinLnBrk="0" hangingPunct="1">
      <a:defRPr sz="6048" kern="1200">
        <a:solidFill>
          <a:schemeClr val="tx1"/>
        </a:solidFill>
        <a:latin typeface="+mn-lt"/>
        <a:ea typeface="+mn-ea"/>
        <a:cs typeface="+mn-cs"/>
      </a:defRPr>
    </a:lvl3pPr>
    <a:lvl4pPr marL="4608576" algn="l" defTabSz="3072384" rtl="0" eaLnBrk="1" latinLnBrk="0" hangingPunct="1">
      <a:defRPr sz="6048" kern="1200">
        <a:solidFill>
          <a:schemeClr val="tx1"/>
        </a:solidFill>
        <a:latin typeface="+mn-lt"/>
        <a:ea typeface="+mn-ea"/>
        <a:cs typeface="+mn-cs"/>
      </a:defRPr>
    </a:lvl4pPr>
    <a:lvl5pPr marL="6144768" algn="l" defTabSz="3072384" rtl="0" eaLnBrk="1" latinLnBrk="0" hangingPunct="1">
      <a:defRPr sz="6048" kern="1200">
        <a:solidFill>
          <a:schemeClr val="tx1"/>
        </a:solidFill>
        <a:latin typeface="+mn-lt"/>
        <a:ea typeface="+mn-ea"/>
        <a:cs typeface="+mn-cs"/>
      </a:defRPr>
    </a:lvl5pPr>
    <a:lvl6pPr marL="7680960" algn="l" defTabSz="3072384" rtl="0" eaLnBrk="1" latinLnBrk="0" hangingPunct="1">
      <a:defRPr sz="6048" kern="1200">
        <a:solidFill>
          <a:schemeClr val="tx1"/>
        </a:solidFill>
        <a:latin typeface="+mn-lt"/>
        <a:ea typeface="+mn-ea"/>
        <a:cs typeface="+mn-cs"/>
      </a:defRPr>
    </a:lvl6pPr>
    <a:lvl7pPr marL="9217152" algn="l" defTabSz="3072384" rtl="0" eaLnBrk="1" latinLnBrk="0" hangingPunct="1">
      <a:defRPr sz="6048" kern="1200">
        <a:solidFill>
          <a:schemeClr val="tx1"/>
        </a:solidFill>
        <a:latin typeface="+mn-lt"/>
        <a:ea typeface="+mn-ea"/>
        <a:cs typeface="+mn-cs"/>
      </a:defRPr>
    </a:lvl7pPr>
    <a:lvl8pPr marL="10753344" algn="l" defTabSz="3072384" rtl="0" eaLnBrk="1" latinLnBrk="0" hangingPunct="1">
      <a:defRPr sz="6048" kern="1200">
        <a:solidFill>
          <a:schemeClr val="tx1"/>
        </a:solidFill>
        <a:latin typeface="+mn-lt"/>
        <a:ea typeface="+mn-ea"/>
        <a:cs typeface="+mn-cs"/>
      </a:defRPr>
    </a:lvl8pPr>
    <a:lvl9pPr marL="12289536" algn="l" defTabSz="3072384" rtl="0" eaLnBrk="1" latinLnBrk="0" hangingPunct="1">
      <a:defRPr sz="6048"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C9FBD"/>
    <a:srgbClr val="F8887D"/>
    <a:srgbClr val="9ACECD"/>
    <a:srgbClr val="007BFF"/>
    <a:srgbClr val="0492BB"/>
    <a:srgbClr val="F6F6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82"/>
    <p:restoredTop sz="96405"/>
  </p:normalViewPr>
  <p:slideViewPr>
    <p:cSldViewPr snapToGrid="0" snapToObjects="1">
      <p:cViewPr>
        <p:scale>
          <a:sx n="31" d="100"/>
          <a:sy n="31" d="100"/>
        </p:scale>
        <p:origin x="2192" y="-1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5985936"/>
            <a:ext cx="23317200" cy="12733867"/>
          </a:xfrm>
        </p:spPr>
        <p:txBody>
          <a:bodyPr anchor="b"/>
          <a:lstStyle>
            <a:lvl1pPr algn="ctr">
              <a:defRPr sz="18000"/>
            </a:lvl1pPr>
          </a:lstStyle>
          <a:p>
            <a:r>
              <a:rPr lang="en-US"/>
              <a:t>Click to edit Master title style</a:t>
            </a:r>
            <a:endParaRPr lang="en-US" dirty="0"/>
          </a:p>
        </p:txBody>
      </p:sp>
      <p:sp>
        <p:nvSpPr>
          <p:cNvPr id="3" name="Subtitle 2"/>
          <p:cNvSpPr>
            <a:spLocks noGrp="1"/>
          </p:cNvSpPr>
          <p:nvPr>
            <p:ph type="subTitle" idx="1"/>
          </p:nvPr>
        </p:nvSpPr>
        <p:spPr>
          <a:xfrm>
            <a:off x="3429000" y="19210869"/>
            <a:ext cx="20574000" cy="8830731"/>
          </a:xfrm>
        </p:spPr>
        <p:txBody>
          <a:bodyPr/>
          <a:lstStyle>
            <a:lvl1pPr marL="0" indent="0" algn="ctr">
              <a:buNone/>
              <a:defRPr sz="7200"/>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509CC55-5C65-4148-BBB4-3ABB95BEBA63}" type="datetimeFigureOut">
              <a:rPr lang="en-US" smtClean="0"/>
              <a:t>4/22/21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9AA3D3-E472-1C40-A3F4-784A017A1EE5}" type="slidenum">
              <a:rPr lang="en-US" smtClean="0"/>
              <a:t>‹#›</a:t>
            </a:fld>
            <a:endParaRPr lang="en-US"/>
          </a:p>
        </p:txBody>
      </p:sp>
      <p:sp>
        <p:nvSpPr>
          <p:cNvPr id="7" name="Rectangle 6">
            <a:extLst>
              <a:ext uri="{FF2B5EF4-FFF2-40B4-BE49-F238E27FC236}">
                <a16:creationId xmlns:a16="http://schemas.microsoft.com/office/drawing/2014/main" id="{0E881145-51D8-534B-A29B-9F25FCB84B06}"/>
              </a:ext>
            </a:extLst>
          </p:cNvPr>
          <p:cNvSpPr/>
          <p:nvPr userDrawn="1"/>
        </p:nvSpPr>
        <p:spPr>
          <a:xfrm>
            <a:off x="1" y="27655561"/>
            <a:ext cx="27432000" cy="8920439"/>
          </a:xfrm>
          <a:prstGeom prst="rect">
            <a:avLst/>
          </a:prstGeom>
          <a:solidFill>
            <a:srgbClr val="9C9E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BB611141-7CC6-4B4B-99B9-C45C5378E6EF}"/>
              </a:ext>
            </a:extLst>
          </p:cNvPr>
          <p:cNvSpPr/>
          <p:nvPr userDrawn="1"/>
        </p:nvSpPr>
        <p:spPr>
          <a:xfrm>
            <a:off x="0" y="4743450"/>
            <a:ext cx="27432000" cy="10125489"/>
          </a:xfrm>
          <a:prstGeom prst="rect">
            <a:avLst/>
          </a:prstGeom>
          <a:solidFill>
            <a:srgbClr val="F88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Rectangle 8">
            <a:extLst>
              <a:ext uri="{FF2B5EF4-FFF2-40B4-BE49-F238E27FC236}">
                <a16:creationId xmlns:a16="http://schemas.microsoft.com/office/drawing/2014/main" id="{030E38A4-231C-114A-8C80-15571C48DA32}"/>
              </a:ext>
            </a:extLst>
          </p:cNvPr>
          <p:cNvSpPr/>
          <p:nvPr userDrawn="1"/>
        </p:nvSpPr>
        <p:spPr>
          <a:xfrm>
            <a:off x="0" y="14840278"/>
            <a:ext cx="27432000" cy="12815283"/>
          </a:xfrm>
          <a:prstGeom prst="rect">
            <a:avLst/>
          </a:prstGeom>
          <a:solidFill>
            <a:srgbClr val="9A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D22BE65-5548-CC4C-85E6-F9C2FE48C158}"/>
              </a:ext>
            </a:extLst>
          </p:cNvPr>
          <p:cNvSpPr/>
          <p:nvPr userDrawn="1"/>
        </p:nvSpPr>
        <p:spPr>
          <a:xfrm>
            <a:off x="0" y="0"/>
            <a:ext cx="27432000" cy="4743450"/>
          </a:xfrm>
          <a:prstGeom prst="rect">
            <a:avLst/>
          </a:prstGeom>
          <a:gradFill flip="none" rotWithShape="1">
            <a:gsLst>
              <a:gs pos="0">
                <a:srgbClr val="02C2C3">
                  <a:lumMod val="91000"/>
                  <a:lumOff val="9000"/>
                </a:srgbClr>
              </a:gs>
              <a:gs pos="10000">
                <a:srgbClr val="02C2C3">
                  <a:shade val="67500"/>
                  <a:satMod val="115000"/>
                  <a:lumMod val="90000"/>
                  <a:lumOff val="10000"/>
                </a:srgbClr>
              </a:gs>
              <a:gs pos="100000">
                <a:srgbClr val="0488B9"/>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04A26CCF-F24A-5E4D-B231-371FBDDAF774}"/>
              </a:ext>
            </a:extLst>
          </p:cNvPr>
          <p:cNvGrpSpPr/>
          <p:nvPr userDrawn="1"/>
        </p:nvGrpSpPr>
        <p:grpSpPr>
          <a:xfrm>
            <a:off x="-849" y="4974218"/>
            <a:ext cx="27432849" cy="17208067"/>
            <a:chOff x="-849" y="4974218"/>
            <a:chExt cx="27432849" cy="17208067"/>
          </a:xfrm>
        </p:grpSpPr>
        <p:sp>
          <p:nvSpPr>
            <p:cNvPr id="13" name="Freeform 12">
              <a:extLst>
                <a:ext uri="{FF2B5EF4-FFF2-40B4-BE49-F238E27FC236}">
                  <a16:creationId xmlns:a16="http://schemas.microsoft.com/office/drawing/2014/main" id="{44C6AFA3-D4A6-4044-A0C7-69831489F6AA}"/>
                </a:ext>
              </a:extLst>
            </p:cNvPr>
            <p:cNvSpPr/>
            <p:nvPr userDrawn="1"/>
          </p:nvSpPr>
          <p:spPr>
            <a:xfrm flipH="1" flipV="1">
              <a:off x="14959583" y="4974218"/>
              <a:ext cx="12472417" cy="13995564"/>
            </a:xfrm>
            <a:custGeom>
              <a:avLst/>
              <a:gdLst>
                <a:gd name="connsiteX0" fmla="*/ 4232088 w 11229869"/>
                <a:gd name="connsiteY0" fmla="*/ 13995564 h 13995564"/>
                <a:gd name="connsiteX1" fmla="*/ 45204 w 11229869"/>
                <a:gd name="connsiteY1" fmla="*/ 12605352 h 13995564"/>
                <a:gd name="connsiteX2" fmla="*/ 0 w 11229869"/>
                <a:gd name="connsiteY2" fmla="*/ 12569829 h 13995564"/>
                <a:gd name="connsiteX3" fmla="*/ 0 w 11229869"/>
                <a:gd name="connsiteY3" fmla="*/ 1425734 h 13995564"/>
                <a:gd name="connsiteX4" fmla="*/ 45204 w 11229869"/>
                <a:gd name="connsiteY4" fmla="*/ 1390210 h 13995564"/>
                <a:gd name="connsiteX5" fmla="*/ 4232088 w 11229869"/>
                <a:gd name="connsiteY5" fmla="*/ 0 h 13995564"/>
                <a:gd name="connsiteX6" fmla="*/ 11229869 w 11229869"/>
                <a:gd name="connsiteY6" fmla="*/ 6997782 h 13995564"/>
                <a:gd name="connsiteX7" fmla="*/ 4232088 w 11229869"/>
                <a:gd name="connsiteY7" fmla="*/ 13995564 h 13995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29869" h="13995564">
                  <a:moveTo>
                    <a:pt x="4232088" y="13995564"/>
                  </a:moveTo>
                  <a:cubicBezTo>
                    <a:pt x="2662026" y="13995564"/>
                    <a:pt x="1212732" y="13478494"/>
                    <a:pt x="45204" y="12605352"/>
                  </a:cubicBezTo>
                  <a:lnTo>
                    <a:pt x="0" y="12569829"/>
                  </a:lnTo>
                  <a:lnTo>
                    <a:pt x="0" y="1425734"/>
                  </a:lnTo>
                  <a:lnTo>
                    <a:pt x="45204" y="1390210"/>
                  </a:lnTo>
                  <a:cubicBezTo>
                    <a:pt x="1212732" y="517068"/>
                    <a:pt x="2662026" y="0"/>
                    <a:pt x="4232088" y="0"/>
                  </a:cubicBezTo>
                  <a:cubicBezTo>
                    <a:pt x="8096856" y="0"/>
                    <a:pt x="11229869" y="3133013"/>
                    <a:pt x="11229869" y="6997782"/>
                  </a:cubicBezTo>
                  <a:cubicBezTo>
                    <a:pt x="11229869" y="10862549"/>
                    <a:pt x="8096856" y="13995564"/>
                    <a:pt x="4232088" y="13995564"/>
                  </a:cubicBezTo>
                  <a:close/>
                </a:path>
              </a:pathLst>
            </a:custGeom>
            <a:solidFill>
              <a:srgbClr val="F88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847BB17D-1589-754C-83F6-6C6D425D977D}"/>
                </a:ext>
              </a:extLst>
            </p:cNvPr>
            <p:cNvSpPr/>
            <p:nvPr userDrawn="1"/>
          </p:nvSpPr>
          <p:spPr>
            <a:xfrm flipH="1" flipV="1">
              <a:off x="-849" y="11265172"/>
              <a:ext cx="16186551" cy="10917113"/>
            </a:xfrm>
            <a:custGeom>
              <a:avLst/>
              <a:gdLst>
                <a:gd name="connsiteX0" fmla="*/ 8968575 w 16186551"/>
                <a:gd name="connsiteY0" fmla="*/ 10917113 h 10917113"/>
                <a:gd name="connsiteX1" fmla="*/ 0 w 16186551"/>
                <a:gd name="connsiteY1" fmla="*/ 5458556 h 10917113"/>
                <a:gd name="connsiteX2" fmla="*/ 8968575 w 16186551"/>
                <a:gd name="connsiteY2" fmla="*/ 0 h 10917113"/>
                <a:gd name="connsiteX3" fmla="*/ 16155412 w 16186551"/>
                <a:gd name="connsiteY3" fmla="*/ 2192614 h 10917113"/>
                <a:gd name="connsiteX4" fmla="*/ 16186551 w 16186551"/>
                <a:gd name="connsiteY4" fmla="*/ 2219266 h 10917113"/>
                <a:gd name="connsiteX5" fmla="*/ 16186551 w 16186551"/>
                <a:gd name="connsiteY5" fmla="*/ 8697846 h 10917113"/>
                <a:gd name="connsiteX6" fmla="*/ 16155412 w 16186551"/>
                <a:gd name="connsiteY6" fmla="*/ 8724498 h 10917113"/>
                <a:gd name="connsiteX7" fmla="*/ 8968575 w 16186551"/>
                <a:gd name="connsiteY7" fmla="*/ 10917113 h 1091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86551" h="10917113">
                  <a:moveTo>
                    <a:pt x="8968575" y="10917113"/>
                  </a:moveTo>
                  <a:cubicBezTo>
                    <a:pt x="4015368" y="10917113"/>
                    <a:pt x="0" y="8473234"/>
                    <a:pt x="0" y="5458556"/>
                  </a:cubicBezTo>
                  <a:cubicBezTo>
                    <a:pt x="0" y="2443878"/>
                    <a:pt x="4015368" y="0"/>
                    <a:pt x="8968575" y="0"/>
                  </a:cubicBezTo>
                  <a:cubicBezTo>
                    <a:pt x="11909542" y="0"/>
                    <a:pt x="14519883" y="861562"/>
                    <a:pt x="16155412" y="2192614"/>
                  </a:cubicBezTo>
                  <a:lnTo>
                    <a:pt x="16186551" y="2219266"/>
                  </a:lnTo>
                  <a:lnTo>
                    <a:pt x="16186551" y="8697846"/>
                  </a:lnTo>
                  <a:lnTo>
                    <a:pt x="16155412" y="8724498"/>
                  </a:lnTo>
                  <a:cubicBezTo>
                    <a:pt x="14519883" y="10055550"/>
                    <a:pt x="11909542" y="10917113"/>
                    <a:pt x="8968575" y="10917113"/>
                  </a:cubicBezTo>
                  <a:close/>
                </a:path>
              </a:pathLst>
            </a:custGeom>
            <a:solidFill>
              <a:srgbClr val="9ACE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Freeform 19">
            <a:extLst>
              <a:ext uri="{FF2B5EF4-FFF2-40B4-BE49-F238E27FC236}">
                <a16:creationId xmlns:a16="http://schemas.microsoft.com/office/drawing/2014/main" id="{715D6031-AC90-AC47-BB99-3D66CEC3BA5B}"/>
              </a:ext>
            </a:extLst>
          </p:cNvPr>
          <p:cNvSpPr/>
          <p:nvPr userDrawn="1"/>
        </p:nvSpPr>
        <p:spPr>
          <a:xfrm>
            <a:off x="5760" y="23381748"/>
            <a:ext cx="12472417" cy="13194252"/>
          </a:xfrm>
          <a:custGeom>
            <a:avLst/>
            <a:gdLst>
              <a:gd name="connsiteX0" fmla="*/ 4700355 w 12472417"/>
              <a:gd name="connsiteY0" fmla="*/ 0 h 13194252"/>
              <a:gd name="connsiteX1" fmla="*/ 12472417 w 12472417"/>
              <a:gd name="connsiteY1" fmla="*/ 6997780 h 13194252"/>
              <a:gd name="connsiteX2" fmla="*/ 8404981 w 12472417"/>
              <a:gd name="connsiteY2" fmla="*/ 13150968 h 13194252"/>
              <a:gd name="connsiteX3" fmla="*/ 8311122 w 12472417"/>
              <a:gd name="connsiteY3" fmla="*/ 13194252 h 13194252"/>
              <a:gd name="connsiteX4" fmla="*/ 1085965 w 12472417"/>
              <a:gd name="connsiteY4" fmla="*/ 13194252 h 13194252"/>
              <a:gd name="connsiteX5" fmla="*/ 1078622 w 12472417"/>
              <a:gd name="connsiteY5" fmla="*/ 13190928 h 13194252"/>
              <a:gd name="connsiteX6" fmla="*/ 50206 w 12472417"/>
              <a:gd name="connsiteY6" fmla="*/ 12605352 h 13194252"/>
              <a:gd name="connsiteX7" fmla="*/ 0 w 12472417"/>
              <a:gd name="connsiteY7" fmla="*/ 12569828 h 13194252"/>
              <a:gd name="connsiteX8" fmla="*/ 0 w 12472417"/>
              <a:gd name="connsiteY8" fmla="*/ 1425732 h 13194252"/>
              <a:gd name="connsiteX9" fmla="*/ 50206 w 12472417"/>
              <a:gd name="connsiteY9" fmla="*/ 1390208 h 13194252"/>
              <a:gd name="connsiteX10" fmla="*/ 4700355 w 12472417"/>
              <a:gd name="connsiteY10" fmla="*/ 0 h 1319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72417" h="13194252">
                <a:moveTo>
                  <a:pt x="4700355" y="0"/>
                </a:moveTo>
                <a:cubicBezTo>
                  <a:pt x="8992746" y="0"/>
                  <a:pt x="12472417" y="3133012"/>
                  <a:pt x="12472417" y="6997780"/>
                </a:cubicBezTo>
                <a:cubicBezTo>
                  <a:pt x="12472417" y="9654808"/>
                  <a:pt x="10827729" y="11965968"/>
                  <a:pt x="8404981" y="13150968"/>
                </a:cubicBezTo>
                <a:lnTo>
                  <a:pt x="8311122" y="13194252"/>
                </a:lnTo>
                <a:lnTo>
                  <a:pt x="1085965" y="13194252"/>
                </a:lnTo>
                <a:lnTo>
                  <a:pt x="1078622" y="13190928"/>
                </a:lnTo>
                <a:cubicBezTo>
                  <a:pt x="718120" y="13019668"/>
                  <a:pt x="374384" y="12823636"/>
                  <a:pt x="50206" y="12605352"/>
                </a:cubicBezTo>
                <a:lnTo>
                  <a:pt x="0" y="12569828"/>
                </a:lnTo>
                <a:lnTo>
                  <a:pt x="0" y="1425732"/>
                </a:lnTo>
                <a:lnTo>
                  <a:pt x="50206" y="1390208"/>
                </a:lnTo>
                <a:cubicBezTo>
                  <a:pt x="1346917" y="517068"/>
                  <a:pt x="2956571" y="0"/>
                  <a:pt x="4700355" y="0"/>
                </a:cubicBezTo>
                <a:close/>
              </a:path>
            </a:pathLst>
          </a:custGeom>
          <a:solidFill>
            <a:srgbClr val="9C9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F6C1E1B3-EDD0-2946-98D0-8208E66ED605}"/>
              </a:ext>
            </a:extLst>
          </p:cNvPr>
          <p:cNvSpPr/>
          <p:nvPr userDrawn="1"/>
        </p:nvSpPr>
        <p:spPr>
          <a:xfrm>
            <a:off x="11252058" y="20205820"/>
            <a:ext cx="16186551" cy="10917113"/>
          </a:xfrm>
          <a:custGeom>
            <a:avLst/>
            <a:gdLst>
              <a:gd name="connsiteX0" fmla="*/ 8968575 w 16186551"/>
              <a:gd name="connsiteY0" fmla="*/ 10917113 h 10917113"/>
              <a:gd name="connsiteX1" fmla="*/ 0 w 16186551"/>
              <a:gd name="connsiteY1" fmla="*/ 5458556 h 10917113"/>
              <a:gd name="connsiteX2" fmla="*/ 8968575 w 16186551"/>
              <a:gd name="connsiteY2" fmla="*/ 0 h 10917113"/>
              <a:gd name="connsiteX3" fmla="*/ 16155412 w 16186551"/>
              <a:gd name="connsiteY3" fmla="*/ 2192614 h 10917113"/>
              <a:gd name="connsiteX4" fmla="*/ 16186551 w 16186551"/>
              <a:gd name="connsiteY4" fmla="*/ 2219266 h 10917113"/>
              <a:gd name="connsiteX5" fmla="*/ 16186551 w 16186551"/>
              <a:gd name="connsiteY5" fmla="*/ 8697846 h 10917113"/>
              <a:gd name="connsiteX6" fmla="*/ 16155412 w 16186551"/>
              <a:gd name="connsiteY6" fmla="*/ 8724498 h 10917113"/>
              <a:gd name="connsiteX7" fmla="*/ 8968575 w 16186551"/>
              <a:gd name="connsiteY7" fmla="*/ 10917113 h 1091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86551" h="10917113">
                <a:moveTo>
                  <a:pt x="8968575" y="10917113"/>
                </a:moveTo>
                <a:cubicBezTo>
                  <a:pt x="4015368" y="10917113"/>
                  <a:pt x="0" y="8473234"/>
                  <a:pt x="0" y="5458556"/>
                </a:cubicBezTo>
                <a:cubicBezTo>
                  <a:pt x="0" y="2443878"/>
                  <a:pt x="4015368" y="0"/>
                  <a:pt x="8968575" y="0"/>
                </a:cubicBezTo>
                <a:cubicBezTo>
                  <a:pt x="11909542" y="0"/>
                  <a:pt x="14519883" y="861562"/>
                  <a:pt x="16155412" y="2192614"/>
                </a:cubicBezTo>
                <a:lnTo>
                  <a:pt x="16186551" y="2219266"/>
                </a:lnTo>
                <a:lnTo>
                  <a:pt x="16186551" y="8697846"/>
                </a:lnTo>
                <a:lnTo>
                  <a:pt x="16155412" y="8724498"/>
                </a:lnTo>
                <a:cubicBezTo>
                  <a:pt x="14519883" y="10055550"/>
                  <a:pt x="11909542" y="10917113"/>
                  <a:pt x="8968575" y="10917113"/>
                </a:cubicBezTo>
                <a:close/>
              </a:path>
            </a:pathLst>
          </a:custGeom>
          <a:solidFill>
            <a:srgbClr val="9ACE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51628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CC55-5C65-4148-BBB4-3ABB95BEBA63}" type="datetimeFigureOut">
              <a:rPr lang="en-US" smtClean="0"/>
              <a:t>4/21/21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9AA3D3-E472-1C40-A3F4-784A017A1EE5}" type="slidenum">
              <a:rPr lang="en-US" smtClean="0"/>
              <a:t>‹#›</a:t>
            </a:fld>
            <a:endParaRPr lang="en-US"/>
          </a:p>
        </p:txBody>
      </p:sp>
    </p:spTree>
    <p:extLst>
      <p:ext uri="{BB962C8B-B14F-4D97-AF65-F5344CB8AC3E}">
        <p14:creationId xmlns:p14="http://schemas.microsoft.com/office/powerpoint/2010/main" val="1564277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9631027" y="1947334"/>
            <a:ext cx="5915025" cy="3099646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885952" y="1947334"/>
            <a:ext cx="17402175" cy="3099646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CC55-5C65-4148-BBB4-3ABB95BEBA63}" type="datetimeFigureOut">
              <a:rPr lang="en-US" smtClean="0"/>
              <a:t>4/21/21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9AA3D3-E472-1C40-A3F4-784A017A1EE5}" type="slidenum">
              <a:rPr lang="en-US" smtClean="0"/>
              <a:t>‹#›</a:t>
            </a:fld>
            <a:endParaRPr lang="en-US"/>
          </a:p>
        </p:txBody>
      </p:sp>
    </p:spTree>
    <p:extLst>
      <p:ext uri="{BB962C8B-B14F-4D97-AF65-F5344CB8AC3E}">
        <p14:creationId xmlns:p14="http://schemas.microsoft.com/office/powerpoint/2010/main" val="4088152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CC55-5C65-4148-BBB4-3ABB95BEBA63}" type="datetimeFigureOut">
              <a:rPr lang="en-US" smtClean="0"/>
              <a:t>4/21/21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9AA3D3-E472-1C40-A3F4-784A017A1EE5}" type="slidenum">
              <a:rPr lang="en-US" smtClean="0"/>
              <a:t>‹#›</a:t>
            </a:fld>
            <a:endParaRPr lang="en-US"/>
          </a:p>
        </p:txBody>
      </p:sp>
    </p:spTree>
    <p:extLst>
      <p:ext uri="{BB962C8B-B14F-4D97-AF65-F5344CB8AC3E}">
        <p14:creationId xmlns:p14="http://schemas.microsoft.com/office/powerpoint/2010/main" val="3354029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871664" y="9118611"/>
            <a:ext cx="23660100" cy="15214597"/>
          </a:xfrm>
        </p:spPr>
        <p:txBody>
          <a:bodyPr anchor="b"/>
          <a:lstStyle>
            <a:lvl1pPr>
              <a:defRPr sz="18000"/>
            </a:lvl1pPr>
          </a:lstStyle>
          <a:p>
            <a:r>
              <a:rPr lang="en-US"/>
              <a:t>Click to edit Master title style</a:t>
            </a:r>
            <a:endParaRPr lang="en-US" dirty="0"/>
          </a:p>
        </p:txBody>
      </p:sp>
      <p:sp>
        <p:nvSpPr>
          <p:cNvPr id="3" name="Text Placeholder 2"/>
          <p:cNvSpPr>
            <a:spLocks noGrp="1"/>
          </p:cNvSpPr>
          <p:nvPr>
            <p:ph type="body" idx="1"/>
          </p:nvPr>
        </p:nvSpPr>
        <p:spPr>
          <a:xfrm>
            <a:off x="1871664" y="24477144"/>
            <a:ext cx="23660100" cy="8000997"/>
          </a:xfrm>
        </p:spPr>
        <p:txBody>
          <a:bodyPr/>
          <a:lstStyle>
            <a:lvl1pPr marL="0" indent="0">
              <a:buNone/>
              <a:defRPr sz="7200">
                <a:solidFill>
                  <a:schemeClr val="tx1"/>
                </a:solidFill>
              </a:defRPr>
            </a:lvl1pPr>
            <a:lvl2pPr marL="1371600" indent="0">
              <a:buNone/>
              <a:defRPr sz="6000">
                <a:solidFill>
                  <a:schemeClr val="tx1">
                    <a:tint val="75000"/>
                  </a:schemeClr>
                </a:solidFill>
              </a:defRPr>
            </a:lvl2pPr>
            <a:lvl3pPr marL="2743200" indent="0">
              <a:buNone/>
              <a:defRPr sz="5400">
                <a:solidFill>
                  <a:schemeClr val="tx1">
                    <a:tint val="75000"/>
                  </a:schemeClr>
                </a:solidFill>
              </a:defRPr>
            </a:lvl3pPr>
            <a:lvl4pPr marL="4114800" indent="0">
              <a:buNone/>
              <a:defRPr sz="4800">
                <a:solidFill>
                  <a:schemeClr val="tx1">
                    <a:tint val="75000"/>
                  </a:schemeClr>
                </a:solidFill>
              </a:defRPr>
            </a:lvl4pPr>
            <a:lvl5pPr marL="5486400" indent="0">
              <a:buNone/>
              <a:defRPr sz="4800">
                <a:solidFill>
                  <a:schemeClr val="tx1">
                    <a:tint val="75000"/>
                  </a:schemeClr>
                </a:solidFill>
              </a:defRPr>
            </a:lvl5pPr>
            <a:lvl6pPr marL="6858000" indent="0">
              <a:buNone/>
              <a:defRPr sz="4800">
                <a:solidFill>
                  <a:schemeClr val="tx1">
                    <a:tint val="75000"/>
                  </a:schemeClr>
                </a:solidFill>
              </a:defRPr>
            </a:lvl6pPr>
            <a:lvl7pPr marL="8229600" indent="0">
              <a:buNone/>
              <a:defRPr sz="4800">
                <a:solidFill>
                  <a:schemeClr val="tx1">
                    <a:tint val="75000"/>
                  </a:schemeClr>
                </a:solidFill>
              </a:defRPr>
            </a:lvl7pPr>
            <a:lvl8pPr marL="9601200" indent="0">
              <a:buNone/>
              <a:defRPr sz="4800">
                <a:solidFill>
                  <a:schemeClr val="tx1">
                    <a:tint val="75000"/>
                  </a:schemeClr>
                </a:solidFill>
              </a:defRPr>
            </a:lvl8pPr>
            <a:lvl9pPr marL="10972800" indent="0">
              <a:buNone/>
              <a:defRPr sz="48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CC55-5C65-4148-BBB4-3ABB95BEBA63}" type="datetimeFigureOut">
              <a:rPr lang="en-US" smtClean="0"/>
              <a:t>4/21/21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9AA3D3-E472-1C40-A3F4-784A017A1EE5}" type="slidenum">
              <a:rPr lang="en-US" smtClean="0"/>
              <a:t>‹#›</a:t>
            </a:fld>
            <a:endParaRPr lang="en-US"/>
          </a:p>
        </p:txBody>
      </p:sp>
    </p:spTree>
    <p:extLst>
      <p:ext uri="{BB962C8B-B14F-4D97-AF65-F5344CB8AC3E}">
        <p14:creationId xmlns:p14="http://schemas.microsoft.com/office/powerpoint/2010/main" val="4159767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5950" y="9736667"/>
            <a:ext cx="11658600" cy="2320713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3887450" y="9736667"/>
            <a:ext cx="11658600" cy="2320713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09CC55-5C65-4148-BBB4-3ABB95BEBA63}" type="datetimeFigureOut">
              <a:rPr lang="en-US" smtClean="0"/>
              <a:t>4/21/21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9AA3D3-E472-1C40-A3F4-784A017A1EE5}" type="slidenum">
              <a:rPr lang="en-US" smtClean="0"/>
              <a:t>‹#›</a:t>
            </a:fld>
            <a:endParaRPr lang="en-US"/>
          </a:p>
        </p:txBody>
      </p:sp>
    </p:spTree>
    <p:extLst>
      <p:ext uri="{BB962C8B-B14F-4D97-AF65-F5344CB8AC3E}">
        <p14:creationId xmlns:p14="http://schemas.microsoft.com/office/powerpoint/2010/main" val="3808590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89523" y="1947342"/>
            <a:ext cx="23660100" cy="706966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889526" y="8966203"/>
            <a:ext cx="11605020" cy="4394197"/>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Edit Master text styles</a:t>
            </a:r>
          </a:p>
        </p:txBody>
      </p:sp>
      <p:sp>
        <p:nvSpPr>
          <p:cNvPr id="4" name="Content Placeholder 3"/>
          <p:cNvSpPr>
            <a:spLocks noGrp="1"/>
          </p:cNvSpPr>
          <p:nvPr>
            <p:ph sz="half" idx="2"/>
          </p:nvPr>
        </p:nvSpPr>
        <p:spPr>
          <a:xfrm>
            <a:off x="1889526" y="13360400"/>
            <a:ext cx="11605020" cy="1965113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3887452" y="8966203"/>
            <a:ext cx="11662173" cy="4394197"/>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Edit Master text styles</a:t>
            </a:r>
          </a:p>
        </p:txBody>
      </p:sp>
      <p:sp>
        <p:nvSpPr>
          <p:cNvPr id="6" name="Content Placeholder 5"/>
          <p:cNvSpPr>
            <a:spLocks noGrp="1"/>
          </p:cNvSpPr>
          <p:nvPr>
            <p:ph sz="quarter" idx="4"/>
          </p:nvPr>
        </p:nvSpPr>
        <p:spPr>
          <a:xfrm>
            <a:off x="13887452" y="13360400"/>
            <a:ext cx="11662173" cy="1965113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09CC55-5C65-4148-BBB4-3ABB95BEBA63}" type="datetimeFigureOut">
              <a:rPr lang="en-US" smtClean="0"/>
              <a:t>4/21/21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9AA3D3-E472-1C40-A3F4-784A017A1EE5}" type="slidenum">
              <a:rPr lang="en-US" smtClean="0"/>
              <a:t>‹#›</a:t>
            </a:fld>
            <a:endParaRPr lang="en-US"/>
          </a:p>
        </p:txBody>
      </p:sp>
    </p:spTree>
    <p:extLst>
      <p:ext uri="{BB962C8B-B14F-4D97-AF65-F5344CB8AC3E}">
        <p14:creationId xmlns:p14="http://schemas.microsoft.com/office/powerpoint/2010/main" val="4131579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CC55-5C65-4148-BBB4-3ABB95BEBA63}" type="datetimeFigureOut">
              <a:rPr lang="en-US" smtClean="0"/>
              <a:t>4/21/21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9AA3D3-E472-1C40-A3F4-784A017A1EE5}" type="slidenum">
              <a:rPr lang="en-US" smtClean="0"/>
              <a:t>‹#›</a:t>
            </a:fld>
            <a:endParaRPr lang="en-US"/>
          </a:p>
        </p:txBody>
      </p:sp>
    </p:spTree>
    <p:extLst>
      <p:ext uri="{BB962C8B-B14F-4D97-AF65-F5344CB8AC3E}">
        <p14:creationId xmlns:p14="http://schemas.microsoft.com/office/powerpoint/2010/main" val="237779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CC55-5C65-4148-BBB4-3ABB95BEBA63}" type="datetimeFigureOut">
              <a:rPr lang="en-US" smtClean="0"/>
              <a:t>4/21/21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9AA3D3-E472-1C40-A3F4-784A017A1EE5}" type="slidenum">
              <a:rPr lang="en-US" smtClean="0"/>
              <a:t>‹#›</a:t>
            </a:fld>
            <a:endParaRPr lang="en-US"/>
          </a:p>
        </p:txBody>
      </p:sp>
    </p:spTree>
    <p:extLst>
      <p:ext uri="{BB962C8B-B14F-4D97-AF65-F5344CB8AC3E}">
        <p14:creationId xmlns:p14="http://schemas.microsoft.com/office/powerpoint/2010/main" val="367269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438400"/>
            <a:ext cx="8847534" cy="8534400"/>
          </a:xfrm>
        </p:spPr>
        <p:txBody>
          <a:bodyPr anchor="b"/>
          <a:lstStyle>
            <a:lvl1pPr>
              <a:defRPr sz="9600"/>
            </a:lvl1pPr>
          </a:lstStyle>
          <a:p>
            <a:r>
              <a:rPr lang="en-US"/>
              <a:t>Click to edit Master title style</a:t>
            </a:r>
            <a:endParaRPr lang="en-US" dirty="0"/>
          </a:p>
        </p:txBody>
      </p:sp>
      <p:sp>
        <p:nvSpPr>
          <p:cNvPr id="3" name="Content Placeholder 2"/>
          <p:cNvSpPr>
            <a:spLocks noGrp="1"/>
          </p:cNvSpPr>
          <p:nvPr>
            <p:ph idx="1"/>
          </p:nvPr>
        </p:nvSpPr>
        <p:spPr>
          <a:xfrm>
            <a:off x="11662173" y="5266275"/>
            <a:ext cx="13887450" cy="25992667"/>
          </a:xfrm>
        </p:spPr>
        <p:txBody>
          <a:bodyPr/>
          <a:lstStyle>
            <a:lvl1pPr>
              <a:defRPr sz="9600"/>
            </a:lvl1pPr>
            <a:lvl2pPr>
              <a:defRPr sz="8400"/>
            </a:lvl2pPr>
            <a:lvl3pPr>
              <a:defRPr sz="7200"/>
            </a:lvl3pPr>
            <a:lvl4pPr>
              <a:defRPr sz="6000"/>
            </a:lvl4pPr>
            <a:lvl5pPr>
              <a:defRPr sz="6000"/>
            </a:lvl5pPr>
            <a:lvl6pPr>
              <a:defRPr sz="6000"/>
            </a:lvl6pPr>
            <a:lvl7pPr>
              <a:defRPr sz="6000"/>
            </a:lvl7pPr>
            <a:lvl8pPr>
              <a:defRPr sz="6000"/>
            </a:lvl8pPr>
            <a:lvl9pPr>
              <a:defRPr sz="6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889523" y="10972800"/>
            <a:ext cx="8847534" cy="20328469"/>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Edit Master text styles</a:t>
            </a:r>
          </a:p>
        </p:txBody>
      </p:sp>
      <p:sp>
        <p:nvSpPr>
          <p:cNvPr id="5" name="Date Placeholder 4"/>
          <p:cNvSpPr>
            <a:spLocks noGrp="1"/>
          </p:cNvSpPr>
          <p:nvPr>
            <p:ph type="dt" sz="half" idx="10"/>
          </p:nvPr>
        </p:nvSpPr>
        <p:spPr/>
        <p:txBody>
          <a:bodyPr/>
          <a:lstStyle/>
          <a:p>
            <a:fld id="{4509CC55-5C65-4148-BBB4-3ABB95BEBA63}" type="datetimeFigureOut">
              <a:rPr lang="en-US" smtClean="0"/>
              <a:t>4/21/21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9AA3D3-E472-1C40-A3F4-784A017A1EE5}" type="slidenum">
              <a:rPr lang="en-US" smtClean="0"/>
              <a:t>‹#›</a:t>
            </a:fld>
            <a:endParaRPr lang="en-US"/>
          </a:p>
        </p:txBody>
      </p:sp>
    </p:spTree>
    <p:extLst>
      <p:ext uri="{BB962C8B-B14F-4D97-AF65-F5344CB8AC3E}">
        <p14:creationId xmlns:p14="http://schemas.microsoft.com/office/powerpoint/2010/main" val="1986163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438400"/>
            <a:ext cx="8847534" cy="8534400"/>
          </a:xfrm>
        </p:spPr>
        <p:txBody>
          <a:bodyPr anchor="b"/>
          <a:lstStyle>
            <a:lvl1pPr>
              <a:defRPr sz="9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62173" y="5266275"/>
            <a:ext cx="13887450" cy="25992667"/>
          </a:xfrm>
        </p:spPr>
        <p:txBody>
          <a:bodyPr anchor="t"/>
          <a:lstStyle>
            <a:lvl1pPr marL="0" indent="0">
              <a:buNone/>
              <a:defRPr sz="9600"/>
            </a:lvl1pPr>
            <a:lvl2pPr marL="1371600" indent="0">
              <a:buNone/>
              <a:defRPr sz="8400"/>
            </a:lvl2pPr>
            <a:lvl3pPr marL="2743200" indent="0">
              <a:buNone/>
              <a:defRPr sz="7200"/>
            </a:lvl3pPr>
            <a:lvl4pPr marL="4114800" indent="0">
              <a:buNone/>
              <a:defRPr sz="6000"/>
            </a:lvl4pPr>
            <a:lvl5pPr marL="5486400" indent="0">
              <a:buNone/>
              <a:defRPr sz="6000"/>
            </a:lvl5pPr>
            <a:lvl6pPr marL="6858000" indent="0">
              <a:buNone/>
              <a:defRPr sz="6000"/>
            </a:lvl6pPr>
            <a:lvl7pPr marL="8229600" indent="0">
              <a:buNone/>
              <a:defRPr sz="6000"/>
            </a:lvl7pPr>
            <a:lvl8pPr marL="9601200" indent="0">
              <a:buNone/>
              <a:defRPr sz="6000"/>
            </a:lvl8pPr>
            <a:lvl9pPr marL="10972800" indent="0">
              <a:buNone/>
              <a:defRPr sz="6000"/>
            </a:lvl9pPr>
          </a:lstStyle>
          <a:p>
            <a:r>
              <a:rPr lang="en-US"/>
              <a:t>Click icon to add picture</a:t>
            </a:r>
            <a:endParaRPr lang="en-US" dirty="0"/>
          </a:p>
        </p:txBody>
      </p:sp>
      <p:sp>
        <p:nvSpPr>
          <p:cNvPr id="4" name="Text Placeholder 3"/>
          <p:cNvSpPr>
            <a:spLocks noGrp="1"/>
          </p:cNvSpPr>
          <p:nvPr>
            <p:ph type="body" sz="half" idx="2"/>
          </p:nvPr>
        </p:nvSpPr>
        <p:spPr>
          <a:xfrm>
            <a:off x="1889523" y="10972800"/>
            <a:ext cx="8847534" cy="20328469"/>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Edit Master text styles</a:t>
            </a:r>
          </a:p>
        </p:txBody>
      </p:sp>
      <p:sp>
        <p:nvSpPr>
          <p:cNvPr id="5" name="Date Placeholder 4"/>
          <p:cNvSpPr>
            <a:spLocks noGrp="1"/>
          </p:cNvSpPr>
          <p:nvPr>
            <p:ph type="dt" sz="half" idx="10"/>
          </p:nvPr>
        </p:nvSpPr>
        <p:spPr/>
        <p:txBody>
          <a:bodyPr/>
          <a:lstStyle/>
          <a:p>
            <a:fld id="{4509CC55-5C65-4148-BBB4-3ABB95BEBA63}" type="datetimeFigureOut">
              <a:rPr lang="en-US" smtClean="0"/>
              <a:t>4/21/21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9AA3D3-E472-1C40-A3F4-784A017A1EE5}" type="slidenum">
              <a:rPr lang="en-US" smtClean="0"/>
              <a:t>‹#›</a:t>
            </a:fld>
            <a:endParaRPr lang="en-US"/>
          </a:p>
        </p:txBody>
      </p:sp>
    </p:spTree>
    <p:extLst>
      <p:ext uri="{BB962C8B-B14F-4D97-AF65-F5344CB8AC3E}">
        <p14:creationId xmlns:p14="http://schemas.microsoft.com/office/powerpoint/2010/main" val="4031331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85950" y="1947342"/>
            <a:ext cx="23660100" cy="706966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885950" y="9736667"/>
            <a:ext cx="23660100" cy="2320713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885950" y="33900542"/>
            <a:ext cx="6172200" cy="1947333"/>
          </a:xfrm>
          <a:prstGeom prst="rect">
            <a:avLst/>
          </a:prstGeom>
        </p:spPr>
        <p:txBody>
          <a:bodyPr vert="horz" lIns="91440" tIns="45720" rIns="91440" bIns="45720" rtlCol="0" anchor="ctr"/>
          <a:lstStyle>
            <a:lvl1pPr algn="l">
              <a:defRPr sz="3600">
                <a:solidFill>
                  <a:schemeClr val="tx1">
                    <a:tint val="75000"/>
                  </a:schemeClr>
                </a:solidFill>
              </a:defRPr>
            </a:lvl1pPr>
          </a:lstStyle>
          <a:p>
            <a:fld id="{4509CC55-5C65-4148-BBB4-3ABB95BEBA63}" type="datetimeFigureOut">
              <a:rPr lang="en-US" smtClean="0"/>
              <a:t>4/21/21</a:t>
            </a:fld>
            <a:endParaRPr lang="en-US"/>
          </a:p>
        </p:txBody>
      </p:sp>
      <p:sp>
        <p:nvSpPr>
          <p:cNvPr id="5" name="Footer Placeholder 4"/>
          <p:cNvSpPr>
            <a:spLocks noGrp="1"/>
          </p:cNvSpPr>
          <p:nvPr>
            <p:ph type="ftr" sz="quarter" idx="3"/>
          </p:nvPr>
        </p:nvSpPr>
        <p:spPr>
          <a:xfrm>
            <a:off x="9086850" y="33900542"/>
            <a:ext cx="9258300" cy="1947333"/>
          </a:xfrm>
          <a:prstGeom prst="rect">
            <a:avLst/>
          </a:prstGeom>
        </p:spPr>
        <p:txBody>
          <a:bodyPr vert="horz" lIns="91440" tIns="45720" rIns="91440" bIns="45720" rtlCol="0" anchor="ctr"/>
          <a:lstStyle>
            <a:lvl1pPr algn="ctr">
              <a:defRPr sz="3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9373850" y="33900542"/>
            <a:ext cx="6172200" cy="1947333"/>
          </a:xfrm>
          <a:prstGeom prst="rect">
            <a:avLst/>
          </a:prstGeom>
        </p:spPr>
        <p:txBody>
          <a:bodyPr vert="horz" lIns="91440" tIns="45720" rIns="91440" bIns="45720" rtlCol="0" anchor="ctr"/>
          <a:lstStyle>
            <a:lvl1pPr algn="r">
              <a:defRPr sz="3600">
                <a:solidFill>
                  <a:schemeClr val="tx1">
                    <a:tint val="75000"/>
                  </a:schemeClr>
                </a:solidFill>
              </a:defRPr>
            </a:lvl1pPr>
          </a:lstStyle>
          <a:p>
            <a:fld id="{9B9AA3D3-E472-1C40-A3F4-784A017A1EE5}" type="slidenum">
              <a:rPr lang="en-US" smtClean="0"/>
              <a:t>‹#›</a:t>
            </a:fld>
            <a:endParaRPr lang="en-US"/>
          </a:p>
        </p:txBody>
      </p:sp>
    </p:spTree>
    <p:extLst>
      <p:ext uri="{BB962C8B-B14F-4D97-AF65-F5344CB8AC3E}">
        <p14:creationId xmlns:p14="http://schemas.microsoft.com/office/powerpoint/2010/main" val="34487835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743200" rtl="0" eaLnBrk="1" latinLnBrk="0" hangingPunct="1">
        <a:lnSpc>
          <a:spcPct val="90000"/>
        </a:lnSpc>
        <a:spcBef>
          <a:spcPct val="0"/>
        </a:spcBef>
        <a:buNone/>
        <a:defRPr sz="13200" kern="1200">
          <a:solidFill>
            <a:schemeClr val="tx1"/>
          </a:solidFill>
          <a:latin typeface="+mj-lt"/>
          <a:ea typeface="+mj-ea"/>
          <a:cs typeface="+mj-cs"/>
        </a:defRPr>
      </a:lvl1pPr>
    </p:titleStyle>
    <p:body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tiff"/><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tiff"/><Relationship Id="rId12" Type="http://schemas.openxmlformats.org/officeDocument/2006/relationships/image" Target="../media/image11.tif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tiff"/><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tiff"/><Relationship Id="rId4" Type="http://schemas.openxmlformats.org/officeDocument/2006/relationships/image" Target="../media/image3.tiff"/><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0" name="Group 159">
            <a:extLst>
              <a:ext uri="{FF2B5EF4-FFF2-40B4-BE49-F238E27FC236}">
                <a16:creationId xmlns:a16="http://schemas.microsoft.com/office/drawing/2014/main" id="{8D529056-4816-1447-AA36-11D7E2E94AE8}"/>
              </a:ext>
            </a:extLst>
          </p:cNvPr>
          <p:cNvGrpSpPr/>
          <p:nvPr/>
        </p:nvGrpSpPr>
        <p:grpSpPr>
          <a:xfrm>
            <a:off x="15651219" y="31057272"/>
            <a:ext cx="1449428" cy="1247734"/>
            <a:chOff x="-1784107" y="15555041"/>
            <a:chExt cx="1221854" cy="1051828"/>
          </a:xfrm>
        </p:grpSpPr>
        <p:sp>
          <p:nvSpPr>
            <p:cNvPr id="161" name="Rectangle 160">
              <a:extLst>
                <a:ext uri="{FF2B5EF4-FFF2-40B4-BE49-F238E27FC236}">
                  <a16:creationId xmlns:a16="http://schemas.microsoft.com/office/drawing/2014/main" id="{3988AC1C-233A-4D43-B663-712DC9DFC5B7}"/>
                </a:ext>
              </a:extLst>
            </p:cNvPr>
            <p:cNvSpPr/>
            <p:nvPr/>
          </p:nvSpPr>
          <p:spPr>
            <a:xfrm>
              <a:off x="-1784107" y="15555041"/>
              <a:ext cx="771525" cy="787033"/>
            </a:xfrm>
            <a:prstGeom prst="rect">
              <a:avLst/>
            </a:prstGeom>
            <a:solidFill>
              <a:srgbClr val="9C9FB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CD209B5C-2C65-9345-9C61-08C0835E9A06}"/>
                </a:ext>
              </a:extLst>
            </p:cNvPr>
            <p:cNvSpPr/>
            <p:nvPr/>
          </p:nvSpPr>
          <p:spPr>
            <a:xfrm>
              <a:off x="-1388324" y="15900832"/>
              <a:ext cx="826071" cy="706037"/>
            </a:xfrm>
            <a:prstGeom prst="rect">
              <a:avLst/>
            </a:prstGeom>
            <a:solidFill>
              <a:srgbClr val="9C9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6" name="Group 155">
            <a:extLst>
              <a:ext uri="{FF2B5EF4-FFF2-40B4-BE49-F238E27FC236}">
                <a16:creationId xmlns:a16="http://schemas.microsoft.com/office/drawing/2014/main" id="{ACD090A2-237C-CE47-86A0-2ACF899247C9}"/>
              </a:ext>
            </a:extLst>
          </p:cNvPr>
          <p:cNvGrpSpPr/>
          <p:nvPr/>
        </p:nvGrpSpPr>
        <p:grpSpPr>
          <a:xfrm>
            <a:off x="831874" y="26922814"/>
            <a:ext cx="1449428" cy="1247734"/>
            <a:chOff x="-1784107" y="15555041"/>
            <a:chExt cx="1221854" cy="1051828"/>
          </a:xfrm>
        </p:grpSpPr>
        <p:sp>
          <p:nvSpPr>
            <p:cNvPr id="157" name="Rectangle 156">
              <a:extLst>
                <a:ext uri="{FF2B5EF4-FFF2-40B4-BE49-F238E27FC236}">
                  <a16:creationId xmlns:a16="http://schemas.microsoft.com/office/drawing/2014/main" id="{4717444E-7694-2549-878F-BEE93C390C1E}"/>
                </a:ext>
              </a:extLst>
            </p:cNvPr>
            <p:cNvSpPr/>
            <p:nvPr/>
          </p:nvSpPr>
          <p:spPr>
            <a:xfrm>
              <a:off x="-1784107" y="15555041"/>
              <a:ext cx="771525" cy="787033"/>
            </a:xfrm>
            <a:prstGeom prst="rect">
              <a:avLst/>
            </a:prstGeom>
            <a:solidFill>
              <a:srgbClr val="9C9FB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46E66607-2290-8743-989B-37A44D6FBE75}"/>
                </a:ext>
              </a:extLst>
            </p:cNvPr>
            <p:cNvSpPr/>
            <p:nvPr/>
          </p:nvSpPr>
          <p:spPr>
            <a:xfrm>
              <a:off x="-1388324" y="15900832"/>
              <a:ext cx="826071" cy="706037"/>
            </a:xfrm>
            <a:prstGeom prst="rect">
              <a:avLst/>
            </a:prstGeom>
            <a:solidFill>
              <a:srgbClr val="9C9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5" name="Group 134">
            <a:extLst>
              <a:ext uri="{FF2B5EF4-FFF2-40B4-BE49-F238E27FC236}">
                <a16:creationId xmlns:a16="http://schemas.microsoft.com/office/drawing/2014/main" id="{7A148B7C-67F9-F840-AE0B-C4D468F291FA}"/>
              </a:ext>
            </a:extLst>
          </p:cNvPr>
          <p:cNvGrpSpPr/>
          <p:nvPr/>
        </p:nvGrpSpPr>
        <p:grpSpPr>
          <a:xfrm>
            <a:off x="758768" y="15102787"/>
            <a:ext cx="1449428" cy="1247734"/>
            <a:chOff x="-1784107" y="15555041"/>
            <a:chExt cx="1221854" cy="1051828"/>
          </a:xfrm>
        </p:grpSpPr>
        <p:sp>
          <p:nvSpPr>
            <p:cNvPr id="136" name="Rectangle 135">
              <a:extLst>
                <a:ext uri="{FF2B5EF4-FFF2-40B4-BE49-F238E27FC236}">
                  <a16:creationId xmlns:a16="http://schemas.microsoft.com/office/drawing/2014/main" id="{44C2F6E9-BAD4-F142-B066-2158FD60978A}"/>
                </a:ext>
              </a:extLst>
            </p:cNvPr>
            <p:cNvSpPr/>
            <p:nvPr/>
          </p:nvSpPr>
          <p:spPr>
            <a:xfrm>
              <a:off x="-1784107" y="15555041"/>
              <a:ext cx="771525" cy="787033"/>
            </a:xfrm>
            <a:prstGeom prst="rect">
              <a:avLst/>
            </a:prstGeom>
            <a:solidFill>
              <a:srgbClr val="9ACEC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AC3DFE4A-AD79-7F43-BF29-3A5678723E29}"/>
                </a:ext>
              </a:extLst>
            </p:cNvPr>
            <p:cNvSpPr/>
            <p:nvPr/>
          </p:nvSpPr>
          <p:spPr>
            <a:xfrm>
              <a:off x="-1388324" y="15900832"/>
              <a:ext cx="826071" cy="706037"/>
            </a:xfrm>
            <a:prstGeom prst="rect">
              <a:avLst/>
            </a:prstGeom>
            <a:solidFill>
              <a:srgbClr val="9ACE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607B5169-E1B6-BB4F-85AE-46636B65B3C0}"/>
              </a:ext>
            </a:extLst>
          </p:cNvPr>
          <p:cNvGrpSpPr/>
          <p:nvPr/>
        </p:nvGrpSpPr>
        <p:grpSpPr>
          <a:xfrm>
            <a:off x="9831262" y="16701023"/>
            <a:ext cx="3874042" cy="4880442"/>
            <a:chOff x="16997084" y="19269261"/>
            <a:chExt cx="4114801" cy="5419540"/>
          </a:xfrm>
        </p:grpSpPr>
        <p:pic>
          <p:nvPicPr>
            <p:cNvPr id="117" name="Picture 116">
              <a:extLst>
                <a:ext uri="{FF2B5EF4-FFF2-40B4-BE49-F238E27FC236}">
                  <a16:creationId xmlns:a16="http://schemas.microsoft.com/office/drawing/2014/main" id="{E978BD07-87A6-6241-91A5-CFA23C2D3264}"/>
                </a:ext>
              </a:extLst>
            </p:cNvPr>
            <p:cNvPicPr>
              <a:picLocks noChangeAspect="1"/>
            </p:cNvPicPr>
            <p:nvPr/>
          </p:nvPicPr>
          <p:blipFill rotWithShape="1">
            <a:blip r:embed="rId2"/>
            <a:srcRect l="23411" t="20671" r="40428" b="8561"/>
            <a:stretch/>
          </p:blipFill>
          <p:spPr>
            <a:xfrm>
              <a:off x="16997084" y="19269261"/>
              <a:ext cx="4114801" cy="5419540"/>
            </a:xfrm>
            <a:prstGeom prst="rect">
              <a:avLst/>
            </a:prstGeom>
            <a:ln>
              <a:solidFill>
                <a:schemeClr val="bg1"/>
              </a:solidFill>
            </a:ln>
          </p:spPr>
        </p:pic>
        <p:pic>
          <p:nvPicPr>
            <p:cNvPr id="118" name="Picture 117">
              <a:extLst>
                <a:ext uri="{FF2B5EF4-FFF2-40B4-BE49-F238E27FC236}">
                  <a16:creationId xmlns:a16="http://schemas.microsoft.com/office/drawing/2014/main" id="{752AC0FF-A553-FC4F-8227-6900F18C0A0B}"/>
                </a:ext>
              </a:extLst>
            </p:cNvPr>
            <p:cNvPicPr>
              <a:picLocks noChangeAspect="1"/>
            </p:cNvPicPr>
            <p:nvPr/>
          </p:nvPicPr>
          <p:blipFill rotWithShape="1">
            <a:blip r:embed="rId2"/>
            <a:srcRect l="73724" t="1535" r="472" b="85463"/>
            <a:stretch/>
          </p:blipFill>
          <p:spPr>
            <a:xfrm>
              <a:off x="18175644" y="22269636"/>
              <a:ext cx="2936241" cy="995680"/>
            </a:xfrm>
            <a:prstGeom prst="rect">
              <a:avLst/>
            </a:prstGeom>
            <a:ln>
              <a:solidFill>
                <a:schemeClr val="bg1"/>
              </a:solidFill>
            </a:ln>
          </p:spPr>
        </p:pic>
      </p:grpSp>
      <p:sp>
        <p:nvSpPr>
          <p:cNvPr id="5" name="TextBox 4">
            <a:extLst>
              <a:ext uri="{FF2B5EF4-FFF2-40B4-BE49-F238E27FC236}">
                <a16:creationId xmlns:a16="http://schemas.microsoft.com/office/drawing/2014/main" id="{F6271CC5-A645-8D40-88D4-36230B490259}"/>
              </a:ext>
            </a:extLst>
          </p:cNvPr>
          <p:cNvSpPr txBox="1"/>
          <p:nvPr/>
        </p:nvSpPr>
        <p:spPr>
          <a:xfrm>
            <a:off x="8212465" y="529756"/>
            <a:ext cx="17815200" cy="2884444"/>
          </a:xfrm>
          <a:prstGeom prst="rect">
            <a:avLst/>
          </a:prstGeom>
          <a:noFill/>
        </p:spPr>
        <p:txBody>
          <a:bodyPr wrap="square" rtlCol="0">
            <a:spAutoFit/>
          </a:bodyPr>
          <a:lstStyle/>
          <a:p>
            <a:r>
              <a:rPr lang="en-US" dirty="0">
                <a:solidFill>
                  <a:schemeClr val="bg1"/>
                </a:solidFill>
                <a:latin typeface="Arial Narrow" panose="020B0604020202020204" pitchFamily="34" charset="0"/>
                <a:cs typeface="Arial Narrow" panose="020B0604020202020204" pitchFamily="34" charset="0"/>
              </a:rPr>
              <a:t>WASP - </a:t>
            </a:r>
          </a:p>
          <a:p>
            <a:r>
              <a:rPr lang="en-US" b="1" dirty="0">
                <a:solidFill>
                  <a:schemeClr val="bg1"/>
                </a:solidFill>
                <a:latin typeface="Arial Black" panose="020B0604020202020204" pitchFamily="34" charset="0"/>
                <a:cs typeface="Arial Black" panose="020B0604020202020204" pitchFamily="34" charset="0"/>
              </a:rPr>
              <a:t>Construction Density Analysis for Chicago</a:t>
            </a:r>
          </a:p>
        </p:txBody>
      </p:sp>
      <p:cxnSp>
        <p:nvCxnSpPr>
          <p:cNvPr id="7" name="Straight Connector 6">
            <a:extLst>
              <a:ext uri="{FF2B5EF4-FFF2-40B4-BE49-F238E27FC236}">
                <a16:creationId xmlns:a16="http://schemas.microsoft.com/office/drawing/2014/main" id="{B1DABC9F-138C-DB4C-8773-F39D5E79B191}"/>
              </a:ext>
            </a:extLst>
          </p:cNvPr>
          <p:cNvCxnSpPr>
            <a:cxnSpLocks/>
          </p:cNvCxnSpPr>
          <p:nvPr/>
        </p:nvCxnSpPr>
        <p:spPr>
          <a:xfrm>
            <a:off x="8212465" y="3418360"/>
            <a:ext cx="170663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D93629F4-AE81-1742-987F-5BC6082210EF}"/>
              </a:ext>
            </a:extLst>
          </p:cNvPr>
          <p:cNvPicPr>
            <a:picLocks/>
          </p:cNvPicPr>
          <p:nvPr/>
        </p:nvPicPr>
        <p:blipFill>
          <a:blip r:embed="rId3"/>
          <a:srcRect t="5188"/>
          <a:stretch>
            <a:fillRect/>
          </a:stretch>
        </p:blipFill>
        <p:spPr>
          <a:xfrm>
            <a:off x="1075765" y="-53788"/>
            <a:ext cx="6660220" cy="6314658"/>
          </a:xfrm>
          <a:custGeom>
            <a:avLst/>
            <a:gdLst>
              <a:gd name="connsiteX0" fmla="*/ 1851377 w 6660220"/>
              <a:gd name="connsiteY0" fmla="*/ 0 h 6314658"/>
              <a:gd name="connsiteX1" fmla="*/ 4808844 w 6660220"/>
              <a:gd name="connsiteY1" fmla="*/ 0 h 6314658"/>
              <a:gd name="connsiteX2" fmla="*/ 4810124 w 6660220"/>
              <a:gd name="connsiteY2" fmla="*/ 574 h 6314658"/>
              <a:gd name="connsiteX3" fmla="*/ 6660220 w 6660220"/>
              <a:gd name="connsiteY3" fmla="*/ 2984548 h 6314658"/>
              <a:gd name="connsiteX4" fmla="*/ 3330110 w 6660220"/>
              <a:gd name="connsiteY4" fmla="*/ 6314658 h 6314658"/>
              <a:gd name="connsiteX5" fmla="*/ 0 w 6660220"/>
              <a:gd name="connsiteY5" fmla="*/ 2984548 h 6314658"/>
              <a:gd name="connsiteX6" fmla="*/ 1850097 w 6660220"/>
              <a:gd name="connsiteY6" fmla="*/ 574 h 6314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60220" h="6314658">
                <a:moveTo>
                  <a:pt x="1851377" y="0"/>
                </a:moveTo>
                <a:lnTo>
                  <a:pt x="4808844" y="0"/>
                </a:lnTo>
                <a:lnTo>
                  <a:pt x="4810124" y="574"/>
                </a:lnTo>
                <a:cubicBezTo>
                  <a:pt x="5906651" y="545485"/>
                  <a:pt x="6660220" y="1677014"/>
                  <a:pt x="6660220" y="2984548"/>
                </a:cubicBezTo>
                <a:cubicBezTo>
                  <a:pt x="6660220" y="4823717"/>
                  <a:pt x="5169279" y="6314658"/>
                  <a:pt x="3330110" y="6314658"/>
                </a:cubicBezTo>
                <a:cubicBezTo>
                  <a:pt x="1490941" y="6314658"/>
                  <a:pt x="0" y="4823717"/>
                  <a:pt x="0" y="2984548"/>
                </a:cubicBezTo>
                <a:cubicBezTo>
                  <a:pt x="0" y="1677014"/>
                  <a:pt x="753570" y="545485"/>
                  <a:pt x="1850097" y="574"/>
                </a:cubicBezTo>
                <a:close/>
              </a:path>
            </a:pathLst>
          </a:custGeom>
          <a:ln w="28575">
            <a:solidFill>
              <a:schemeClr val="bg1"/>
            </a:solidFill>
          </a:ln>
        </p:spPr>
      </p:pic>
      <p:sp>
        <p:nvSpPr>
          <p:cNvPr id="9" name="Google Shape;3302;p42">
            <a:extLst>
              <a:ext uri="{FF2B5EF4-FFF2-40B4-BE49-F238E27FC236}">
                <a16:creationId xmlns:a16="http://schemas.microsoft.com/office/drawing/2014/main" id="{7C38B6E4-99E4-C742-9C63-5FFBDB0DF1DE}"/>
              </a:ext>
            </a:extLst>
          </p:cNvPr>
          <p:cNvSpPr/>
          <p:nvPr/>
        </p:nvSpPr>
        <p:spPr>
          <a:xfrm>
            <a:off x="4457901" y="1627294"/>
            <a:ext cx="1096098" cy="1552062"/>
          </a:xfrm>
          <a:custGeom>
            <a:avLst/>
            <a:gdLst/>
            <a:ahLst/>
            <a:cxnLst/>
            <a:rect l="l" t="t" r="r" b="b"/>
            <a:pathLst>
              <a:path w="546236" h="799948" extrusionOk="0">
                <a:moveTo>
                  <a:pt x="273118" y="0"/>
                </a:moveTo>
                <a:cubicBezTo>
                  <a:pt x="123222" y="0"/>
                  <a:pt x="0" y="125707"/>
                  <a:pt x="0" y="279347"/>
                </a:cubicBezTo>
                <a:cubicBezTo>
                  <a:pt x="0" y="347914"/>
                  <a:pt x="78761" y="476160"/>
                  <a:pt x="154980" y="600597"/>
                </a:cubicBezTo>
                <a:cubicBezTo>
                  <a:pt x="195629" y="665354"/>
                  <a:pt x="232469" y="727573"/>
                  <a:pt x="257875" y="778363"/>
                </a:cubicBezTo>
                <a:cubicBezTo>
                  <a:pt x="261687" y="785982"/>
                  <a:pt x="265497" y="793600"/>
                  <a:pt x="268038" y="801219"/>
                </a:cubicBezTo>
                <a:cubicBezTo>
                  <a:pt x="270578" y="807568"/>
                  <a:pt x="276930" y="811377"/>
                  <a:pt x="283281" y="811377"/>
                </a:cubicBezTo>
                <a:cubicBezTo>
                  <a:pt x="283281" y="811377"/>
                  <a:pt x="283281" y="811377"/>
                  <a:pt x="283281" y="811377"/>
                </a:cubicBezTo>
                <a:cubicBezTo>
                  <a:pt x="289633" y="811377"/>
                  <a:pt x="295985" y="807568"/>
                  <a:pt x="298525" y="802488"/>
                </a:cubicBezTo>
                <a:cubicBezTo>
                  <a:pt x="320121" y="760586"/>
                  <a:pt x="349337" y="707256"/>
                  <a:pt x="381095" y="651387"/>
                </a:cubicBezTo>
                <a:cubicBezTo>
                  <a:pt x="462396" y="506634"/>
                  <a:pt x="546237" y="356803"/>
                  <a:pt x="546237" y="280617"/>
                </a:cubicBezTo>
                <a:cubicBezTo>
                  <a:pt x="546237" y="125707"/>
                  <a:pt x="423016" y="0"/>
                  <a:pt x="273118" y="0"/>
                </a:cubicBezTo>
                <a:close/>
                <a:moveTo>
                  <a:pt x="351879" y="633610"/>
                </a:moveTo>
                <a:cubicBezTo>
                  <a:pt x="327743" y="678052"/>
                  <a:pt x="303606" y="719954"/>
                  <a:pt x="284551" y="756777"/>
                </a:cubicBezTo>
                <a:cubicBezTo>
                  <a:pt x="259145" y="705987"/>
                  <a:pt x="222306" y="646308"/>
                  <a:pt x="184196" y="584089"/>
                </a:cubicBezTo>
                <a:cubicBezTo>
                  <a:pt x="114329" y="469811"/>
                  <a:pt x="34300" y="340296"/>
                  <a:pt x="34300" y="280617"/>
                </a:cubicBezTo>
                <a:cubicBezTo>
                  <a:pt x="34300" y="144753"/>
                  <a:pt x="142276" y="34284"/>
                  <a:pt x="274390" y="34284"/>
                </a:cubicBezTo>
                <a:cubicBezTo>
                  <a:pt x="406502" y="34284"/>
                  <a:pt x="514479" y="144753"/>
                  <a:pt x="514479" y="280617"/>
                </a:cubicBezTo>
                <a:cubicBezTo>
                  <a:pt x="511939" y="346645"/>
                  <a:pt x="423016" y="505365"/>
                  <a:pt x="351879" y="633610"/>
                </a:cubicBezTo>
                <a:close/>
                <a:moveTo>
                  <a:pt x="372204" y="236176"/>
                </a:moveTo>
                <a:lnTo>
                  <a:pt x="372204" y="200623"/>
                </a:lnTo>
                <a:cubicBezTo>
                  <a:pt x="372204" y="191734"/>
                  <a:pt x="364582" y="184115"/>
                  <a:pt x="355689" y="184115"/>
                </a:cubicBezTo>
                <a:cubicBezTo>
                  <a:pt x="346797" y="184115"/>
                  <a:pt x="340446" y="190464"/>
                  <a:pt x="339176" y="198083"/>
                </a:cubicBezTo>
                <a:lnTo>
                  <a:pt x="285821" y="134595"/>
                </a:lnTo>
                <a:cubicBezTo>
                  <a:pt x="279470" y="126976"/>
                  <a:pt x="266767" y="126976"/>
                  <a:pt x="260415" y="134595"/>
                </a:cubicBezTo>
                <a:lnTo>
                  <a:pt x="141006" y="275538"/>
                </a:lnTo>
                <a:cubicBezTo>
                  <a:pt x="134655" y="283157"/>
                  <a:pt x="135925" y="293315"/>
                  <a:pt x="143547" y="299664"/>
                </a:cubicBezTo>
                <a:cubicBezTo>
                  <a:pt x="148628" y="303473"/>
                  <a:pt x="154980" y="304742"/>
                  <a:pt x="161331" y="302203"/>
                </a:cubicBezTo>
                <a:lnTo>
                  <a:pt x="161331" y="443146"/>
                </a:lnTo>
                <a:cubicBezTo>
                  <a:pt x="161331" y="455844"/>
                  <a:pt x="171493" y="464733"/>
                  <a:pt x="184196" y="464733"/>
                </a:cubicBezTo>
                <a:lnTo>
                  <a:pt x="365852" y="464733"/>
                </a:lnTo>
                <a:cubicBezTo>
                  <a:pt x="378555" y="464733"/>
                  <a:pt x="388718" y="454575"/>
                  <a:pt x="388718" y="443146"/>
                </a:cubicBezTo>
                <a:lnTo>
                  <a:pt x="388718" y="303473"/>
                </a:lnTo>
                <a:cubicBezTo>
                  <a:pt x="389988" y="303473"/>
                  <a:pt x="392528" y="304742"/>
                  <a:pt x="393798" y="304742"/>
                </a:cubicBezTo>
                <a:cubicBezTo>
                  <a:pt x="397610" y="304742"/>
                  <a:pt x="401422" y="303473"/>
                  <a:pt x="403962" y="300933"/>
                </a:cubicBezTo>
                <a:cubicBezTo>
                  <a:pt x="411583" y="294584"/>
                  <a:pt x="411583" y="284426"/>
                  <a:pt x="406502" y="276808"/>
                </a:cubicBezTo>
                <a:lnTo>
                  <a:pt x="372204" y="236176"/>
                </a:lnTo>
                <a:close/>
                <a:moveTo>
                  <a:pt x="194359" y="430449"/>
                </a:moveTo>
                <a:lnTo>
                  <a:pt x="194359" y="265380"/>
                </a:lnTo>
                <a:lnTo>
                  <a:pt x="274390" y="171418"/>
                </a:lnTo>
                <a:lnTo>
                  <a:pt x="354419" y="266650"/>
                </a:lnTo>
                <a:lnTo>
                  <a:pt x="354419" y="431718"/>
                </a:lnTo>
                <a:lnTo>
                  <a:pt x="194359" y="431718"/>
                </a:lnTo>
                <a:close/>
              </a:path>
            </a:pathLst>
          </a:custGeom>
          <a:solidFill>
            <a:srgbClr val="0492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800">
              <a:solidFill>
                <a:srgbClr val="0492BB"/>
              </a:solidFill>
              <a:latin typeface="Calibri"/>
              <a:ea typeface="Calibri"/>
              <a:cs typeface="Calibri"/>
              <a:sym typeface="Calibri"/>
            </a:endParaRPr>
          </a:p>
        </p:txBody>
      </p:sp>
      <p:sp>
        <p:nvSpPr>
          <p:cNvPr id="13" name="TextBox 12">
            <a:extLst>
              <a:ext uri="{FF2B5EF4-FFF2-40B4-BE49-F238E27FC236}">
                <a16:creationId xmlns:a16="http://schemas.microsoft.com/office/drawing/2014/main" id="{91845F82-A4DC-4E4F-80FD-E499FABECE54}"/>
              </a:ext>
            </a:extLst>
          </p:cNvPr>
          <p:cNvSpPr txBox="1"/>
          <p:nvPr/>
        </p:nvSpPr>
        <p:spPr>
          <a:xfrm>
            <a:off x="8212465" y="3580988"/>
            <a:ext cx="3011978" cy="646331"/>
          </a:xfrm>
          <a:prstGeom prst="rect">
            <a:avLst/>
          </a:prstGeom>
          <a:noFill/>
        </p:spPr>
        <p:txBody>
          <a:bodyPr wrap="none" rtlCol="0">
            <a:spAutoFit/>
          </a:bodyPr>
          <a:lstStyle/>
          <a:p>
            <a:r>
              <a:rPr lang="en-US" sz="3600" dirty="0">
                <a:solidFill>
                  <a:schemeClr val="bg1"/>
                </a:solidFill>
              </a:rPr>
              <a:t>Aayush Parwal </a:t>
            </a:r>
          </a:p>
        </p:txBody>
      </p:sp>
      <p:sp>
        <p:nvSpPr>
          <p:cNvPr id="14" name="TextBox 13">
            <a:extLst>
              <a:ext uri="{FF2B5EF4-FFF2-40B4-BE49-F238E27FC236}">
                <a16:creationId xmlns:a16="http://schemas.microsoft.com/office/drawing/2014/main" id="{3FC4F868-A4FD-B441-BBF4-90C70CF76B07}"/>
              </a:ext>
            </a:extLst>
          </p:cNvPr>
          <p:cNvSpPr txBox="1"/>
          <p:nvPr/>
        </p:nvSpPr>
        <p:spPr>
          <a:xfrm>
            <a:off x="11676685" y="3580988"/>
            <a:ext cx="2079800" cy="646331"/>
          </a:xfrm>
          <a:prstGeom prst="rect">
            <a:avLst/>
          </a:prstGeom>
          <a:noFill/>
        </p:spPr>
        <p:txBody>
          <a:bodyPr wrap="none" rtlCol="0">
            <a:spAutoFit/>
          </a:bodyPr>
          <a:lstStyle>
            <a:defPPr>
              <a:defRPr lang="en-US"/>
            </a:defPPr>
            <a:lvl1pPr>
              <a:defRPr sz="3600"/>
            </a:lvl1pPr>
          </a:lstStyle>
          <a:p>
            <a:r>
              <a:rPr lang="en-US" dirty="0">
                <a:solidFill>
                  <a:schemeClr val="bg1"/>
                </a:solidFill>
              </a:rPr>
              <a:t>Brian Tran</a:t>
            </a:r>
          </a:p>
        </p:txBody>
      </p:sp>
      <p:sp>
        <p:nvSpPr>
          <p:cNvPr id="15" name="TextBox 14">
            <a:extLst>
              <a:ext uri="{FF2B5EF4-FFF2-40B4-BE49-F238E27FC236}">
                <a16:creationId xmlns:a16="http://schemas.microsoft.com/office/drawing/2014/main" id="{84FC916D-CC64-134A-8C47-B1D070B18F18}"/>
              </a:ext>
            </a:extLst>
          </p:cNvPr>
          <p:cNvSpPr txBox="1"/>
          <p:nvPr/>
        </p:nvSpPr>
        <p:spPr>
          <a:xfrm>
            <a:off x="14208727" y="3580988"/>
            <a:ext cx="3499228" cy="646331"/>
          </a:xfrm>
          <a:prstGeom prst="rect">
            <a:avLst/>
          </a:prstGeom>
          <a:noFill/>
        </p:spPr>
        <p:txBody>
          <a:bodyPr wrap="none" rtlCol="0">
            <a:spAutoFit/>
          </a:bodyPr>
          <a:lstStyle>
            <a:defPPr>
              <a:defRPr lang="en-US"/>
            </a:defPPr>
            <a:lvl1pPr>
              <a:defRPr sz="3600"/>
            </a:lvl1pPr>
          </a:lstStyle>
          <a:p>
            <a:r>
              <a:rPr lang="en-US" dirty="0">
                <a:solidFill>
                  <a:schemeClr val="bg1"/>
                </a:solidFill>
              </a:rPr>
              <a:t>David Scott Bader</a:t>
            </a:r>
          </a:p>
        </p:txBody>
      </p:sp>
      <p:sp>
        <p:nvSpPr>
          <p:cNvPr id="16" name="TextBox 15">
            <a:extLst>
              <a:ext uri="{FF2B5EF4-FFF2-40B4-BE49-F238E27FC236}">
                <a16:creationId xmlns:a16="http://schemas.microsoft.com/office/drawing/2014/main" id="{B9223AC6-A236-FD4F-8E90-55B0F3FB18E3}"/>
              </a:ext>
            </a:extLst>
          </p:cNvPr>
          <p:cNvSpPr txBox="1"/>
          <p:nvPr/>
        </p:nvSpPr>
        <p:spPr>
          <a:xfrm>
            <a:off x="18160197" y="3580988"/>
            <a:ext cx="3295261" cy="646331"/>
          </a:xfrm>
          <a:prstGeom prst="rect">
            <a:avLst/>
          </a:prstGeom>
          <a:noFill/>
        </p:spPr>
        <p:txBody>
          <a:bodyPr wrap="none" rtlCol="0">
            <a:spAutoFit/>
          </a:bodyPr>
          <a:lstStyle>
            <a:defPPr>
              <a:defRPr lang="en-US"/>
            </a:defPPr>
            <a:lvl1pPr>
              <a:defRPr sz="3600"/>
            </a:lvl1pPr>
          </a:lstStyle>
          <a:p>
            <a:r>
              <a:rPr lang="en-US" dirty="0">
                <a:solidFill>
                  <a:schemeClr val="bg1"/>
                </a:solidFill>
              </a:rPr>
              <a:t>Prashant Kubsad</a:t>
            </a:r>
          </a:p>
        </p:txBody>
      </p:sp>
      <p:sp>
        <p:nvSpPr>
          <p:cNvPr id="17" name="TextBox 16">
            <a:extLst>
              <a:ext uri="{FF2B5EF4-FFF2-40B4-BE49-F238E27FC236}">
                <a16:creationId xmlns:a16="http://schemas.microsoft.com/office/drawing/2014/main" id="{51658EBA-7CD3-FF46-AF21-C8D1E3192245}"/>
              </a:ext>
            </a:extLst>
          </p:cNvPr>
          <p:cNvSpPr txBox="1"/>
          <p:nvPr/>
        </p:nvSpPr>
        <p:spPr>
          <a:xfrm>
            <a:off x="21907702" y="3580988"/>
            <a:ext cx="3856312" cy="1200329"/>
          </a:xfrm>
          <a:prstGeom prst="rect">
            <a:avLst/>
          </a:prstGeom>
          <a:noFill/>
        </p:spPr>
        <p:txBody>
          <a:bodyPr wrap="none" rtlCol="0">
            <a:spAutoFit/>
          </a:bodyPr>
          <a:lstStyle>
            <a:defPPr>
              <a:defRPr lang="en-US"/>
            </a:defPPr>
            <a:lvl1pPr>
              <a:defRPr sz="3600"/>
            </a:lvl1pPr>
          </a:lstStyle>
          <a:p>
            <a:r>
              <a:rPr lang="en-US" dirty="0">
                <a:solidFill>
                  <a:schemeClr val="bg1"/>
                </a:solidFill>
              </a:rPr>
              <a:t>Wael Ahmad Sultan</a:t>
            </a:r>
          </a:p>
          <a:p>
            <a:endParaRPr lang="en-US" dirty="0">
              <a:solidFill>
                <a:schemeClr val="bg1"/>
              </a:solidFill>
            </a:endParaRPr>
          </a:p>
        </p:txBody>
      </p:sp>
      <p:pic>
        <p:nvPicPr>
          <p:cNvPr id="20" name="Picture 19">
            <a:extLst>
              <a:ext uri="{FF2B5EF4-FFF2-40B4-BE49-F238E27FC236}">
                <a16:creationId xmlns:a16="http://schemas.microsoft.com/office/drawing/2014/main" id="{A1AA6DC0-02F8-FC48-9F3E-8FCA32AB117F}"/>
              </a:ext>
            </a:extLst>
          </p:cNvPr>
          <p:cNvPicPr>
            <a:picLocks noChangeAspect="1"/>
          </p:cNvPicPr>
          <p:nvPr/>
        </p:nvPicPr>
        <p:blipFill>
          <a:blip r:embed="rId4">
            <a:biLevel thresh="50000"/>
          </a:blip>
          <a:stretch>
            <a:fillRect/>
          </a:stretch>
        </p:blipFill>
        <p:spPr>
          <a:xfrm>
            <a:off x="24866399" y="35020315"/>
            <a:ext cx="2110451" cy="1158584"/>
          </a:xfrm>
          <a:prstGeom prst="rect">
            <a:avLst/>
          </a:prstGeom>
        </p:spPr>
      </p:pic>
      <p:sp>
        <p:nvSpPr>
          <p:cNvPr id="95" name="TextBox 94">
            <a:extLst>
              <a:ext uri="{FF2B5EF4-FFF2-40B4-BE49-F238E27FC236}">
                <a16:creationId xmlns:a16="http://schemas.microsoft.com/office/drawing/2014/main" id="{7B642647-B286-7D43-BFD2-DB567BCB95E9}"/>
              </a:ext>
            </a:extLst>
          </p:cNvPr>
          <p:cNvSpPr txBox="1"/>
          <p:nvPr/>
        </p:nvSpPr>
        <p:spPr>
          <a:xfrm>
            <a:off x="17808633" y="18961281"/>
            <a:ext cx="8587224" cy="1323439"/>
          </a:xfrm>
          <a:prstGeom prst="rect">
            <a:avLst/>
          </a:prstGeom>
          <a:noFill/>
        </p:spPr>
        <p:txBody>
          <a:bodyPr wrap="none" rtlCol="0">
            <a:spAutoFit/>
          </a:bodyPr>
          <a:lstStyle/>
          <a:p>
            <a:pPr algn="r"/>
            <a:r>
              <a:rPr lang="en-US" sz="3600" b="1" dirty="0">
                <a:solidFill>
                  <a:schemeClr val="bg1"/>
                </a:solidFill>
              </a:rPr>
              <a:t>ARIMA</a:t>
            </a:r>
            <a:r>
              <a:rPr lang="en-US" sz="2800" b="1" dirty="0">
                <a:solidFill>
                  <a:schemeClr val="bg1"/>
                </a:solidFill>
              </a:rPr>
              <a:t> </a:t>
            </a:r>
            <a:r>
              <a:rPr lang="en-US" sz="2800" dirty="0">
                <a:solidFill>
                  <a:schemeClr val="bg1"/>
                </a:solidFill>
              </a:rPr>
              <a:t>Time series analysis #       </a:t>
            </a:r>
          </a:p>
          <a:p>
            <a:pPr algn="r"/>
            <a:r>
              <a:rPr lang="en-US" sz="4400" b="1" dirty="0">
                <a:solidFill>
                  <a:schemeClr val="bg1"/>
                </a:solidFill>
              </a:rPr>
              <a:t>Predicting monthly building permits</a:t>
            </a:r>
          </a:p>
        </p:txBody>
      </p:sp>
      <p:sp>
        <p:nvSpPr>
          <p:cNvPr id="97" name="Rectangle 96">
            <a:extLst>
              <a:ext uri="{FF2B5EF4-FFF2-40B4-BE49-F238E27FC236}">
                <a16:creationId xmlns:a16="http://schemas.microsoft.com/office/drawing/2014/main" id="{B695A208-B4AB-CB4A-A405-DC1F4F881ACD}"/>
              </a:ext>
            </a:extLst>
          </p:cNvPr>
          <p:cNvSpPr/>
          <p:nvPr/>
        </p:nvSpPr>
        <p:spPr>
          <a:xfrm>
            <a:off x="19489854" y="20285398"/>
            <a:ext cx="7060258" cy="4401205"/>
          </a:xfrm>
          <a:prstGeom prst="rect">
            <a:avLst/>
          </a:prstGeom>
        </p:spPr>
        <p:txBody>
          <a:bodyPr wrap="square">
            <a:spAutoFit/>
          </a:bodyPr>
          <a:lstStyle/>
          <a:p>
            <a:pPr algn="r"/>
            <a:r>
              <a:rPr lang="en-US" sz="2800" dirty="0">
                <a:solidFill>
                  <a:schemeClr val="bg1"/>
                </a:solidFill>
              </a:rPr>
              <a:t>We performed time series forecasting using the ARIMA model on the monthly grouped data with the desired columns. We used auto ARIMA function to fine tune hyper parameters ( p, d and q ) for the model. The data was split into training and test, and trained the ARIMA model with the best parameters from the previous step based on AIC scores. We then trained the model on all of the data and performed a forecast for new future permits</a:t>
            </a:r>
          </a:p>
        </p:txBody>
      </p:sp>
      <p:sp>
        <p:nvSpPr>
          <p:cNvPr id="103" name="TextBox 102">
            <a:extLst>
              <a:ext uri="{FF2B5EF4-FFF2-40B4-BE49-F238E27FC236}">
                <a16:creationId xmlns:a16="http://schemas.microsoft.com/office/drawing/2014/main" id="{C7FCDFC4-4C43-8A4E-99F5-CAB4E1837C1F}"/>
              </a:ext>
            </a:extLst>
          </p:cNvPr>
          <p:cNvSpPr txBox="1"/>
          <p:nvPr/>
        </p:nvSpPr>
        <p:spPr>
          <a:xfrm>
            <a:off x="10213695" y="21972176"/>
            <a:ext cx="8547132" cy="1323439"/>
          </a:xfrm>
          <a:prstGeom prst="rect">
            <a:avLst/>
          </a:prstGeom>
          <a:noFill/>
        </p:spPr>
        <p:txBody>
          <a:bodyPr wrap="square" rtlCol="0">
            <a:spAutoFit/>
          </a:bodyPr>
          <a:lstStyle/>
          <a:p>
            <a:pPr algn="r"/>
            <a:r>
              <a:rPr lang="en-US" sz="3600" b="1" dirty="0">
                <a:solidFill>
                  <a:schemeClr val="bg1"/>
                </a:solidFill>
              </a:rPr>
              <a:t>Vector AutoRegression  </a:t>
            </a:r>
            <a:r>
              <a:rPr lang="en-US" sz="2800" dirty="0">
                <a:solidFill>
                  <a:schemeClr val="bg1"/>
                </a:solidFill>
              </a:rPr>
              <a:t>.              </a:t>
            </a:r>
          </a:p>
          <a:p>
            <a:pPr algn="r"/>
            <a:r>
              <a:rPr lang="en-US" sz="4400" b="1" dirty="0">
                <a:solidFill>
                  <a:schemeClr val="bg1"/>
                </a:solidFill>
              </a:rPr>
              <a:t>Forecasting construction hotspots</a:t>
            </a:r>
          </a:p>
        </p:txBody>
      </p:sp>
      <p:sp>
        <p:nvSpPr>
          <p:cNvPr id="105" name="Rectangle 104">
            <a:extLst>
              <a:ext uri="{FF2B5EF4-FFF2-40B4-BE49-F238E27FC236}">
                <a16:creationId xmlns:a16="http://schemas.microsoft.com/office/drawing/2014/main" id="{F53B5609-E5D1-C94A-9115-0BCC2EA8E145}"/>
              </a:ext>
            </a:extLst>
          </p:cNvPr>
          <p:cNvSpPr/>
          <p:nvPr/>
        </p:nvSpPr>
        <p:spPr>
          <a:xfrm>
            <a:off x="10260737" y="23259717"/>
            <a:ext cx="8500090" cy="4832092"/>
          </a:xfrm>
          <a:prstGeom prst="rect">
            <a:avLst/>
          </a:prstGeom>
        </p:spPr>
        <p:txBody>
          <a:bodyPr wrap="square">
            <a:spAutoFit/>
          </a:bodyPr>
          <a:lstStyle/>
          <a:p>
            <a:pPr algn="r"/>
            <a:r>
              <a:rPr lang="en-US" sz="2800" dirty="0">
                <a:solidFill>
                  <a:schemeClr val="bg1"/>
                </a:solidFill>
              </a:rPr>
              <a:t>Unlike contemporary approaches that rely on factor based modeling such as decision trees trained on median income, proximity to water, and infrastructure investment, we utilized a vector autoregressive model (VAR) constructed with latitude and longitude data of construction permits in order to predict the location of the construction hotspots up to two months in the future. We do this by calculating the mean coordinate data for all construction, grouped by month (beginning in 2011) to obtain the location of the “hotspot” as it moves over time</a:t>
            </a:r>
          </a:p>
        </p:txBody>
      </p:sp>
      <p:sp>
        <p:nvSpPr>
          <p:cNvPr id="66" name="Rounded Rectangle 65">
            <a:extLst>
              <a:ext uri="{FF2B5EF4-FFF2-40B4-BE49-F238E27FC236}">
                <a16:creationId xmlns:a16="http://schemas.microsoft.com/office/drawing/2014/main" id="{7F7C5B1C-4141-1B4F-9982-1CCA8A621E35}"/>
              </a:ext>
            </a:extLst>
          </p:cNvPr>
          <p:cNvSpPr/>
          <p:nvPr/>
        </p:nvSpPr>
        <p:spPr>
          <a:xfrm>
            <a:off x="10945090" y="5609366"/>
            <a:ext cx="16036377" cy="11245020"/>
          </a:xfrm>
          <a:prstGeom prst="roundRect">
            <a:avLst>
              <a:gd name="adj" fmla="val 797"/>
            </a:avLst>
          </a:prstGeom>
          <a:solidFill>
            <a:schemeClr val="bg1"/>
          </a:solidFill>
          <a:ln>
            <a:solidFill>
              <a:srgbClr val="0492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8">
            <a:extLst>
              <a:ext uri="{FF2B5EF4-FFF2-40B4-BE49-F238E27FC236}">
                <a16:creationId xmlns:a16="http://schemas.microsoft.com/office/drawing/2014/main" id="{C61437FA-505E-F844-97EF-9F4EBA8A36A6}"/>
              </a:ext>
            </a:extLst>
          </p:cNvPr>
          <p:cNvPicPr>
            <a:picLocks noChangeAspect="1"/>
          </p:cNvPicPr>
          <p:nvPr/>
        </p:nvPicPr>
        <p:blipFill rotWithShape="1">
          <a:blip r:embed="rId5"/>
          <a:srcRect t="67320" r="30760" b="22400"/>
          <a:stretch/>
        </p:blipFill>
        <p:spPr>
          <a:xfrm>
            <a:off x="11047458" y="13127521"/>
            <a:ext cx="10800414" cy="1057069"/>
          </a:xfrm>
          <a:prstGeom prst="rect">
            <a:avLst/>
          </a:prstGeom>
        </p:spPr>
      </p:pic>
      <p:pic>
        <p:nvPicPr>
          <p:cNvPr id="77" name="Picture 76">
            <a:extLst>
              <a:ext uri="{FF2B5EF4-FFF2-40B4-BE49-F238E27FC236}">
                <a16:creationId xmlns:a16="http://schemas.microsoft.com/office/drawing/2014/main" id="{CBC935C2-D080-EC48-941B-382799749A77}"/>
              </a:ext>
            </a:extLst>
          </p:cNvPr>
          <p:cNvPicPr>
            <a:picLocks noChangeAspect="1"/>
          </p:cNvPicPr>
          <p:nvPr/>
        </p:nvPicPr>
        <p:blipFill rotWithShape="1">
          <a:blip r:embed="rId5"/>
          <a:srcRect l="60609" t="80532" r="17925" b="2442"/>
          <a:stretch/>
        </p:blipFill>
        <p:spPr>
          <a:xfrm>
            <a:off x="20747815" y="14280455"/>
            <a:ext cx="3446843" cy="1802363"/>
          </a:xfrm>
          <a:prstGeom prst="rect">
            <a:avLst/>
          </a:prstGeom>
        </p:spPr>
      </p:pic>
      <p:pic>
        <p:nvPicPr>
          <p:cNvPr id="78" name="Picture 77">
            <a:extLst>
              <a:ext uri="{FF2B5EF4-FFF2-40B4-BE49-F238E27FC236}">
                <a16:creationId xmlns:a16="http://schemas.microsoft.com/office/drawing/2014/main" id="{ED4B2262-11F6-5348-9D3F-23F2FBCBAE32}"/>
              </a:ext>
            </a:extLst>
          </p:cNvPr>
          <p:cNvPicPr>
            <a:picLocks noChangeAspect="1"/>
          </p:cNvPicPr>
          <p:nvPr/>
        </p:nvPicPr>
        <p:blipFill rotWithShape="1">
          <a:blip r:embed="rId5"/>
          <a:srcRect l="60609" t="82720" r="17925" b="2442"/>
          <a:stretch/>
        </p:blipFill>
        <p:spPr>
          <a:xfrm>
            <a:off x="20747815" y="15094295"/>
            <a:ext cx="3446843" cy="1570717"/>
          </a:xfrm>
          <a:prstGeom prst="rect">
            <a:avLst/>
          </a:prstGeom>
        </p:spPr>
      </p:pic>
      <p:pic>
        <p:nvPicPr>
          <p:cNvPr id="79" name="Picture 78">
            <a:extLst>
              <a:ext uri="{FF2B5EF4-FFF2-40B4-BE49-F238E27FC236}">
                <a16:creationId xmlns:a16="http://schemas.microsoft.com/office/drawing/2014/main" id="{6F2CE9B0-43B8-C743-BA82-F9AC39F8B3C3}"/>
              </a:ext>
            </a:extLst>
          </p:cNvPr>
          <p:cNvPicPr>
            <a:picLocks noChangeAspect="1"/>
          </p:cNvPicPr>
          <p:nvPr/>
        </p:nvPicPr>
        <p:blipFill rotWithShape="1">
          <a:blip r:embed="rId5"/>
          <a:srcRect l="60609" t="84173" r="17925" b="8581"/>
          <a:stretch/>
        </p:blipFill>
        <p:spPr>
          <a:xfrm>
            <a:off x="20747815" y="14825393"/>
            <a:ext cx="3446843" cy="767069"/>
          </a:xfrm>
          <a:prstGeom prst="rect">
            <a:avLst/>
          </a:prstGeom>
        </p:spPr>
      </p:pic>
      <p:sp>
        <p:nvSpPr>
          <p:cNvPr id="80" name="Rectangle 79">
            <a:extLst>
              <a:ext uri="{FF2B5EF4-FFF2-40B4-BE49-F238E27FC236}">
                <a16:creationId xmlns:a16="http://schemas.microsoft.com/office/drawing/2014/main" id="{65B66E07-01AA-2E46-B9D0-C75983D3F30C}"/>
              </a:ext>
            </a:extLst>
          </p:cNvPr>
          <p:cNvSpPr/>
          <p:nvPr/>
        </p:nvSpPr>
        <p:spPr>
          <a:xfrm>
            <a:off x="20894488" y="15411280"/>
            <a:ext cx="3202386" cy="4926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AB1033E-30F0-8941-B0B3-0AA5E4829FE8}"/>
              </a:ext>
            </a:extLst>
          </p:cNvPr>
          <p:cNvSpPr/>
          <p:nvPr/>
        </p:nvSpPr>
        <p:spPr>
          <a:xfrm>
            <a:off x="21041164" y="15207902"/>
            <a:ext cx="2781036" cy="135470"/>
          </a:xfrm>
          <a:prstGeom prst="rect">
            <a:avLst/>
          </a:prstGeom>
          <a:solidFill>
            <a:srgbClr val="F6F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5C9DCEAF-2214-B94F-B8AC-C58CAB9166AE}"/>
              </a:ext>
            </a:extLst>
          </p:cNvPr>
          <p:cNvSpPr/>
          <p:nvPr/>
        </p:nvSpPr>
        <p:spPr>
          <a:xfrm>
            <a:off x="21019603" y="14782873"/>
            <a:ext cx="2781036" cy="135470"/>
          </a:xfrm>
          <a:prstGeom prst="rect">
            <a:avLst/>
          </a:prstGeom>
          <a:solidFill>
            <a:srgbClr val="F6F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Picture 100">
            <a:extLst>
              <a:ext uri="{FF2B5EF4-FFF2-40B4-BE49-F238E27FC236}">
                <a16:creationId xmlns:a16="http://schemas.microsoft.com/office/drawing/2014/main" id="{3DBC1524-29B4-0C4F-BDCC-6A65229CF63F}"/>
              </a:ext>
            </a:extLst>
          </p:cNvPr>
          <p:cNvPicPr>
            <a:picLocks noChangeAspect="1"/>
          </p:cNvPicPr>
          <p:nvPr/>
        </p:nvPicPr>
        <p:blipFill>
          <a:blip r:embed="rId6"/>
          <a:stretch>
            <a:fillRect/>
          </a:stretch>
        </p:blipFill>
        <p:spPr>
          <a:xfrm>
            <a:off x="11237199" y="5812787"/>
            <a:ext cx="10343245" cy="6960912"/>
          </a:xfrm>
          <a:prstGeom prst="rect">
            <a:avLst/>
          </a:prstGeom>
        </p:spPr>
      </p:pic>
      <p:pic>
        <p:nvPicPr>
          <p:cNvPr id="73" name="Picture 72">
            <a:extLst>
              <a:ext uri="{FF2B5EF4-FFF2-40B4-BE49-F238E27FC236}">
                <a16:creationId xmlns:a16="http://schemas.microsoft.com/office/drawing/2014/main" id="{20DA0660-4D32-C24E-BB60-C5165AF57FBE}"/>
              </a:ext>
            </a:extLst>
          </p:cNvPr>
          <p:cNvPicPr>
            <a:picLocks noChangeAspect="1"/>
          </p:cNvPicPr>
          <p:nvPr/>
        </p:nvPicPr>
        <p:blipFill rotWithShape="1">
          <a:blip r:embed="rId5"/>
          <a:srcRect t="77411" r="81615"/>
          <a:stretch/>
        </p:blipFill>
        <p:spPr>
          <a:xfrm>
            <a:off x="11097535" y="14215692"/>
            <a:ext cx="2952157" cy="2391177"/>
          </a:xfrm>
          <a:prstGeom prst="rect">
            <a:avLst/>
          </a:prstGeom>
        </p:spPr>
      </p:pic>
      <p:sp>
        <p:nvSpPr>
          <p:cNvPr id="106" name="Rectangle 105">
            <a:extLst>
              <a:ext uri="{FF2B5EF4-FFF2-40B4-BE49-F238E27FC236}">
                <a16:creationId xmlns:a16="http://schemas.microsoft.com/office/drawing/2014/main" id="{8C4DDD44-6531-424E-BEF5-A1FE2B9014F6}"/>
              </a:ext>
            </a:extLst>
          </p:cNvPr>
          <p:cNvSpPr/>
          <p:nvPr/>
        </p:nvSpPr>
        <p:spPr>
          <a:xfrm>
            <a:off x="1218037" y="17398402"/>
            <a:ext cx="8313673" cy="8279190"/>
          </a:xfrm>
          <a:prstGeom prst="rect">
            <a:avLst/>
          </a:prstGeom>
        </p:spPr>
        <p:txBody>
          <a:bodyPr wrap="square">
            <a:spAutoFit/>
          </a:bodyPr>
          <a:lstStyle/>
          <a:p>
            <a:r>
              <a:rPr lang="en-US" sz="2800" dirty="0">
                <a:solidFill>
                  <a:schemeClr val="bg1"/>
                </a:solidFill>
              </a:rPr>
              <a:t>Leaflet is the most popular JavaScript library for maps and considered as an easy-to-use and light-weight library. We have enhanced the map by including heatmap view based on polygons representing each ward in Chicago and its respective number of building permits. </a:t>
            </a:r>
          </a:p>
          <a:p>
            <a:endParaRPr lang="en-US" sz="2800" dirty="0">
              <a:solidFill>
                <a:schemeClr val="bg1"/>
              </a:solidFill>
            </a:endParaRPr>
          </a:p>
          <a:p>
            <a:r>
              <a:rPr lang="en-US" sz="2800" dirty="0">
                <a:solidFill>
                  <a:schemeClr val="bg1"/>
                </a:solidFill>
              </a:rPr>
              <a:t>In addition, users can switch from heatmap visualization to more detailed view with pins representing permits locations. For the temporal component, we included a slider to navigate between monthly data. </a:t>
            </a:r>
          </a:p>
          <a:p>
            <a:endParaRPr lang="en-US" sz="2800" dirty="0">
              <a:solidFill>
                <a:schemeClr val="bg1"/>
              </a:solidFill>
            </a:endParaRPr>
          </a:p>
          <a:p>
            <a:r>
              <a:rPr lang="en-US" sz="2800" dirty="0">
                <a:solidFill>
                  <a:schemeClr val="bg1"/>
                </a:solidFill>
              </a:rPr>
              <a:t>We added a            button to animate how construction permits have grown over time including the forecasted period. </a:t>
            </a:r>
          </a:p>
          <a:p>
            <a:endParaRPr lang="en-US" sz="2800" dirty="0">
              <a:solidFill>
                <a:schemeClr val="bg1"/>
              </a:solidFill>
            </a:endParaRPr>
          </a:p>
          <a:p>
            <a:r>
              <a:rPr lang="en-US" sz="2800" dirty="0">
                <a:solidFill>
                  <a:schemeClr val="bg1"/>
                </a:solidFill>
              </a:rPr>
              <a:t>On the right side we show the building permits trends and an option to get a couple of years forecast. The whole portal was hosted  on AWS servers</a:t>
            </a:r>
          </a:p>
        </p:txBody>
      </p:sp>
      <p:pic>
        <p:nvPicPr>
          <p:cNvPr id="111" name="Picture 110">
            <a:extLst>
              <a:ext uri="{FF2B5EF4-FFF2-40B4-BE49-F238E27FC236}">
                <a16:creationId xmlns:a16="http://schemas.microsoft.com/office/drawing/2014/main" id="{E03F5635-1F5F-DD47-962A-70FE351D58BF}"/>
              </a:ext>
            </a:extLst>
          </p:cNvPr>
          <p:cNvPicPr>
            <a:picLocks noChangeAspect="1"/>
          </p:cNvPicPr>
          <p:nvPr/>
        </p:nvPicPr>
        <p:blipFill>
          <a:blip r:embed="rId7"/>
          <a:stretch>
            <a:fillRect/>
          </a:stretch>
        </p:blipFill>
        <p:spPr>
          <a:xfrm>
            <a:off x="6265549" y="15188367"/>
            <a:ext cx="3400043" cy="895345"/>
          </a:xfrm>
          <a:prstGeom prst="rect">
            <a:avLst/>
          </a:prstGeom>
        </p:spPr>
      </p:pic>
      <p:pic>
        <p:nvPicPr>
          <p:cNvPr id="112" name="Picture 111">
            <a:extLst>
              <a:ext uri="{FF2B5EF4-FFF2-40B4-BE49-F238E27FC236}">
                <a16:creationId xmlns:a16="http://schemas.microsoft.com/office/drawing/2014/main" id="{0D69E65D-F858-4847-87F2-C78493E38004}"/>
              </a:ext>
            </a:extLst>
          </p:cNvPr>
          <p:cNvPicPr>
            <a:picLocks noChangeAspect="1"/>
          </p:cNvPicPr>
          <p:nvPr/>
        </p:nvPicPr>
        <p:blipFill>
          <a:blip r:embed="rId8"/>
          <a:stretch>
            <a:fillRect/>
          </a:stretch>
        </p:blipFill>
        <p:spPr>
          <a:xfrm>
            <a:off x="5470756" y="16004645"/>
            <a:ext cx="923130" cy="923130"/>
          </a:xfrm>
          <a:prstGeom prst="rect">
            <a:avLst/>
          </a:prstGeom>
        </p:spPr>
      </p:pic>
      <p:sp>
        <p:nvSpPr>
          <p:cNvPr id="113" name="TextBox 112">
            <a:extLst>
              <a:ext uri="{FF2B5EF4-FFF2-40B4-BE49-F238E27FC236}">
                <a16:creationId xmlns:a16="http://schemas.microsoft.com/office/drawing/2014/main" id="{C470EBE6-A2B0-5D4B-8564-D8F5563C0AC0}"/>
              </a:ext>
            </a:extLst>
          </p:cNvPr>
          <p:cNvSpPr txBox="1"/>
          <p:nvPr/>
        </p:nvSpPr>
        <p:spPr>
          <a:xfrm>
            <a:off x="6491856" y="15880571"/>
            <a:ext cx="724820" cy="830997"/>
          </a:xfrm>
          <a:prstGeom prst="rect">
            <a:avLst/>
          </a:prstGeom>
          <a:noFill/>
        </p:spPr>
        <p:txBody>
          <a:bodyPr wrap="square" rtlCol="0">
            <a:spAutoFit/>
          </a:bodyPr>
          <a:lstStyle/>
          <a:p>
            <a:r>
              <a:rPr lang="en-US" sz="4800" dirty="0">
                <a:solidFill>
                  <a:schemeClr val="bg1"/>
                </a:solidFill>
              </a:rPr>
              <a:t>&amp;</a:t>
            </a:r>
          </a:p>
        </p:txBody>
      </p:sp>
      <p:sp>
        <p:nvSpPr>
          <p:cNvPr id="114" name="Rectangle 113">
            <a:extLst>
              <a:ext uri="{FF2B5EF4-FFF2-40B4-BE49-F238E27FC236}">
                <a16:creationId xmlns:a16="http://schemas.microsoft.com/office/drawing/2014/main" id="{181A1315-2B63-2449-A8DC-0E801F6BE2BD}"/>
              </a:ext>
            </a:extLst>
          </p:cNvPr>
          <p:cNvSpPr/>
          <p:nvPr/>
        </p:nvSpPr>
        <p:spPr>
          <a:xfrm>
            <a:off x="1230352" y="15341917"/>
            <a:ext cx="3870258" cy="1200329"/>
          </a:xfrm>
          <a:prstGeom prst="rect">
            <a:avLst/>
          </a:prstGeom>
        </p:spPr>
        <p:txBody>
          <a:bodyPr wrap="square">
            <a:spAutoFit/>
          </a:bodyPr>
          <a:lstStyle/>
          <a:p>
            <a:r>
              <a:rPr lang="en-US" sz="2800" dirty="0">
                <a:solidFill>
                  <a:schemeClr val="bg1"/>
                </a:solidFill>
              </a:rPr>
              <a:t>For </a:t>
            </a:r>
            <a:r>
              <a:rPr lang="en-US" sz="4400" b="1" dirty="0">
                <a:solidFill>
                  <a:schemeClr val="bg1"/>
                </a:solidFill>
              </a:rPr>
              <a:t>visualization</a:t>
            </a:r>
            <a:r>
              <a:rPr lang="en-US" sz="2800" dirty="0">
                <a:solidFill>
                  <a:schemeClr val="bg1"/>
                </a:solidFill>
              </a:rPr>
              <a:t> we decided to go with</a:t>
            </a:r>
          </a:p>
        </p:txBody>
      </p:sp>
      <p:sp>
        <p:nvSpPr>
          <p:cNvPr id="98" name="Freeform 97">
            <a:extLst>
              <a:ext uri="{FF2B5EF4-FFF2-40B4-BE49-F238E27FC236}">
                <a16:creationId xmlns:a16="http://schemas.microsoft.com/office/drawing/2014/main" id="{31F42F33-7611-134E-92F9-1BDB80CA2D97}"/>
              </a:ext>
            </a:extLst>
          </p:cNvPr>
          <p:cNvSpPr/>
          <p:nvPr/>
        </p:nvSpPr>
        <p:spPr>
          <a:xfrm>
            <a:off x="14767301" y="10490662"/>
            <a:ext cx="736581" cy="11126572"/>
          </a:xfrm>
          <a:custGeom>
            <a:avLst/>
            <a:gdLst>
              <a:gd name="connsiteX0" fmla="*/ 6879771 w 6879771"/>
              <a:gd name="connsiteY0" fmla="*/ 0 h 2264228"/>
              <a:gd name="connsiteX1" fmla="*/ 0 w 6879771"/>
              <a:gd name="connsiteY1" fmla="*/ 0 h 2264228"/>
              <a:gd name="connsiteX2" fmla="*/ 0 w 6879771"/>
              <a:gd name="connsiteY2" fmla="*/ 391885 h 2264228"/>
              <a:gd name="connsiteX3" fmla="*/ 0 w 6879771"/>
              <a:gd name="connsiteY3" fmla="*/ 2264228 h 2264228"/>
            </a:gdLst>
            <a:ahLst/>
            <a:cxnLst>
              <a:cxn ang="0">
                <a:pos x="connsiteX0" y="connsiteY0"/>
              </a:cxn>
              <a:cxn ang="0">
                <a:pos x="connsiteX1" y="connsiteY1"/>
              </a:cxn>
              <a:cxn ang="0">
                <a:pos x="connsiteX2" y="connsiteY2"/>
              </a:cxn>
              <a:cxn ang="0">
                <a:pos x="connsiteX3" y="connsiteY3"/>
              </a:cxn>
            </a:cxnLst>
            <a:rect l="l" t="t" r="r" b="b"/>
            <a:pathLst>
              <a:path w="6879771" h="2264228">
                <a:moveTo>
                  <a:pt x="6879771" y="0"/>
                </a:moveTo>
                <a:lnTo>
                  <a:pt x="0" y="0"/>
                </a:lnTo>
                <a:lnTo>
                  <a:pt x="0" y="391885"/>
                </a:lnTo>
                <a:lnTo>
                  <a:pt x="0" y="2264228"/>
                </a:lnTo>
              </a:path>
            </a:pathLst>
          </a:custGeom>
          <a:noFill/>
          <a:ln w="76200">
            <a:solidFill>
              <a:srgbClr val="0492BB"/>
            </a:solidFill>
            <a:headEnd type="diamond" w="med" len="med"/>
            <a:tailEnd type="diamond"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3">
            <a:extLst>
              <a:ext uri="{FF2B5EF4-FFF2-40B4-BE49-F238E27FC236}">
                <a16:creationId xmlns:a16="http://schemas.microsoft.com/office/drawing/2014/main" id="{99936A3A-EED0-A540-A40D-FCFA5CD0C4B1}"/>
              </a:ext>
            </a:extLst>
          </p:cNvPr>
          <p:cNvPicPr>
            <a:picLocks noChangeAspect="1"/>
          </p:cNvPicPr>
          <p:nvPr/>
        </p:nvPicPr>
        <p:blipFill rotWithShape="1">
          <a:blip r:embed="rId5"/>
          <a:srcRect l="18665" t="79384" r="38861" b="1155"/>
          <a:stretch/>
        </p:blipFill>
        <p:spPr>
          <a:xfrm>
            <a:off x="14049692" y="14273836"/>
            <a:ext cx="6820350" cy="2060058"/>
          </a:xfrm>
          <a:prstGeom prst="rect">
            <a:avLst/>
          </a:prstGeom>
        </p:spPr>
      </p:pic>
      <p:pic>
        <p:nvPicPr>
          <p:cNvPr id="75" name="Picture 74">
            <a:extLst>
              <a:ext uri="{FF2B5EF4-FFF2-40B4-BE49-F238E27FC236}">
                <a16:creationId xmlns:a16="http://schemas.microsoft.com/office/drawing/2014/main" id="{90050423-F9DE-B641-ADF2-27F1FCA803A4}"/>
              </a:ext>
            </a:extLst>
          </p:cNvPr>
          <p:cNvPicPr>
            <a:picLocks noChangeAspect="1"/>
          </p:cNvPicPr>
          <p:nvPr/>
        </p:nvPicPr>
        <p:blipFill rotWithShape="1">
          <a:blip r:embed="rId5"/>
          <a:srcRect l="18665" t="81467" r="38861" b="1155"/>
          <a:stretch/>
        </p:blipFill>
        <p:spPr>
          <a:xfrm>
            <a:off x="14049692" y="14825393"/>
            <a:ext cx="6820350" cy="1839619"/>
          </a:xfrm>
          <a:prstGeom prst="rect">
            <a:avLst/>
          </a:prstGeom>
        </p:spPr>
      </p:pic>
      <p:sp>
        <p:nvSpPr>
          <p:cNvPr id="76" name="Rectangle 75">
            <a:extLst>
              <a:ext uri="{FF2B5EF4-FFF2-40B4-BE49-F238E27FC236}">
                <a16:creationId xmlns:a16="http://schemas.microsoft.com/office/drawing/2014/main" id="{6D7D9466-76B7-3F4F-94F7-F629FE8C92A7}"/>
              </a:ext>
            </a:extLst>
          </p:cNvPr>
          <p:cNvSpPr/>
          <p:nvPr/>
        </p:nvSpPr>
        <p:spPr>
          <a:xfrm>
            <a:off x="14220813" y="14767250"/>
            <a:ext cx="2028992" cy="342240"/>
          </a:xfrm>
          <a:prstGeom prst="rect">
            <a:avLst/>
          </a:prstGeom>
          <a:solidFill>
            <a:srgbClr val="F6F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ABF442F6-EE45-F442-8732-CD7B0A956DEA}"/>
              </a:ext>
            </a:extLst>
          </p:cNvPr>
          <p:cNvSpPr/>
          <p:nvPr/>
        </p:nvSpPr>
        <p:spPr>
          <a:xfrm>
            <a:off x="14538607" y="15592462"/>
            <a:ext cx="3715746" cy="5835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2088E642-B61E-DA48-BD02-F55691240E96}"/>
              </a:ext>
            </a:extLst>
          </p:cNvPr>
          <p:cNvPicPr>
            <a:picLocks noChangeAspect="1"/>
          </p:cNvPicPr>
          <p:nvPr/>
        </p:nvPicPr>
        <p:blipFill rotWithShape="1">
          <a:blip r:embed="rId9"/>
          <a:srcRect l="23587" t="88854" r="57939" b="5559"/>
          <a:stretch/>
        </p:blipFill>
        <p:spPr>
          <a:xfrm>
            <a:off x="14770841" y="15606424"/>
            <a:ext cx="2957929" cy="588816"/>
          </a:xfrm>
          <a:prstGeom prst="rect">
            <a:avLst/>
          </a:prstGeom>
        </p:spPr>
      </p:pic>
      <p:sp>
        <p:nvSpPr>
          <p:cNvPr id="115" name="Rounded Rectangle 114">
            <a:extLst>
              <a:ext uri="{FF2B5EF4-FFF2-40B4-BE49-F238E27FC236}">
                <a16:creationId xmlns:a16="http://schemas.microsoft.com/office/drawing/2014/main" id="{974B0DB9-A677-7344-8842-6AE1EAB43856}"/>
              </a:ext>
            </a:extLst>
          </p:cNvPr>
          <p:cNvSpPr/>
          <p:nvPr/>
        </p:nvSpPr>
        <p:spPr>
          <a:xfrm>
            <a:off x="3165481" y="22526589"/>
            <a:ext cx="657225" cy="486795"/>
          </a:xfrm>
          <a:prstGeom prst="roundRect">
            <a:avLst/>
          </a:prstGeom>
          <a:solidFill>
            <a:srgbClr val="007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Play</a:t>
            </a:r>
          </a:p>
        </p:txBody>
      </p:sp>
      <p:sp>
        <p:nvSpPr>
          <p:cNvPr id="120" name="Triangle 119">
            <a:extLst>
              <a:ext uri="{FF2B5EF4-FFF2-40B4-BE49-F238E27FC236}">
                <a16:creationId xmlns:a16="http://schemas.microsoft.com/office/drawing/2014/main" id="{B33460DB-AA42-0B44-B057-423366F800C9}"/>
              </a:ext>
            </a:extLst>
          </p:cNvPr>
          <p:cNvSpPr/>
          <p:nvPr/>
        </p:nvSpPr>
        <p:spPr>
          <a:xfrm rot="5400000">
            <a:off x="9549583" y="19805307"/>
            <a:ext cx="514350" cy="28575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Connector 124">
            <a:extLst>
              <a:ext uri="{FF2B5EF4-FFF2-40B4-BE49-F238E27FC236}">
                <a16:creationId xmlns:a16="http://schemas.microsoft.com/office/drawing/2014/main" id="{7973908E-7C64-CD4E-8989-D07ADC2C8F9D}"/>
              </a:ext>
            </a:extLst>
          </p:cNvPr>
          <p:cNvCxnSpPr>
            <a:endCxn id="104" idx="4"/>
          </p:cNvCxnSpPr>
          <p:nvPr/>
        </p:nvCxnSpPr>
        <p:spPr>
          <a:xfrm>
            <a:off x="13976218" y="22549831"/>
            <a:ext cx="480044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E2755C4E-5486-AB46-BF75-0AB20687DF66}"/>
              </a:ext>
            </a:extLst>
          </p:cNvPr>
          <p:cNvSpPr/>
          <p:nvPr/>
        </p:nvSpPr>
        <p:spPr>
          <a:xfrm>
            <a:off x="18489277" y="21974644"/>
            <a:ext cx="574766" cy="575187"/>
          </a:xfrm>
          <a:prstGeom prst="ellipse">
            <a:avLst/>
          </a:prstGeom>
          <a:solidFill>
            <a:srgbClr val="F8887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Arial Black" panose="020B0604020202020204" pitchFamily="34" charset="0"/>
                <a:cs typeface="Arial Black" panose="020B0604020202020204" pitchFamily="34" charset="0"/>
              </a:rPr>
              <a:t>2</a:t>
            </a:r>
          </a:p>
        </p:txBody>
      </p:sp>
      <p:cxnSp>
        <p:nvCxnSpPr>
          <p:cNvPr id="126" name="Straight Connector 125">
            <a:extLst>
              <a:ext uri="{FF2B5EF4-FFF2-40B4-BE49-F238E27FC236}">
                <a16:creationId xmlns:a16="http://schemas.microsoft.com/office/drawing/2014/main" id="{5157368B-4358-DC49-9602-C7BEB334A6BD}"/>
              </a:ext>
            </a:extLst>
          </p:cNvPr>
          <p:cNvCxnSpPr>
            <a:cxnSpLocks/>
          </p:cNvCxnSpPr>
          <p:nvPr/>
        </p:nvCxnSpPr>
        <p:spPr>
          <a:xfrm>
            <a:off x="20980985" y="19520160"/>
            <a:ext cx="509999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6" name="Oval 95">
            <a:extLst>
              <a:ext uri="{FF2B5EF4-FFF2-40B4-BE49-F238E27FC236}">
                <a16:creationId xmlns:a16="http://schemas.microsoft.com/office/drawing/2014/main" id="{D2477416-36EA-B94E-B35E-96017BA13AB3}"/>
              </a:ext>
            </a:extLst>
          </p:cNvPr>
          <p:cNvSpPr/>
          <p:nvPr/>
        </p:nvSpPr>
        <p:spPr>
          <a:xfrm>
            <a:off x="25847217" y="18944973"/>
            <a:ext cx="574766" cy="575187"/>
          </a:xfrm>
          <a:prstGeom prst="ellipse">
            <a:avLst/>
          </a:prstGeom>
          <a:solidFill>
            <a:srgbClr val="F8887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Arial Black" panose="020B0604020202020204" pitchFamily="34" charset="0"/>
                <a:cs typeface="Arial Black" panose="020B0604020202020204" pitchFamily="34" charset="0"/>
              </a:rPr>
              <a:t>1</a:t>
            </a:r>
          </a:p>
        </p:txBody>
      </p:sp>
      <p:grpSp>
        <p:nvGrpSpPr>
          <p:cNvPr id="131" name="Group 130">
            <a:extLst>
              <a:ext uri="{FF2B5EF4-FFF2-40B4-BE49-F238E27FC236}">
                <a16:creationId xmlns:a16="http://schemas.microsoft.com/office/drawing/2014/main" id="{882A5F0A-9B72-0F4B-8D33-9B5B94161953}"/>
              </a:ext>
            </a:extLst>
          </p:cNvPr>
          <p:cNvGrpSpPr/>
          <p:nvPr/>
        </p:nvGrpSpPr>
        <p:grpSpPr>
          <a:xfrm>
            <a:off x="14944725" y="17282072"/>
            <a:ext cx="1449428" cy="1247734"/>
            <a:chOff x="-1784107" y="15555041"/>
            <a:chExt cx="1221854" cy="1051828"/>
          </a:xfrm>
        </p:grpSpPr>
        <p:sp>
          <p:nvSpPr>
            <p:cNvPr id="132" name="Rectangle 131">
              <a:extLst>
                <a:ext uri="{FF2B5EF4-FFF2-40B4-BE49-F238E27FC236}">
                  <a16:creationId xmlns:a16="http://schemas.microsoft.com/office/drawing/2014/main" id="{15C5EEB6-A348-DE4A-AC0C-F6D56949BEEE}"/>
                </a:ext>
              </a:extLst>
            </p:cNvPr>
            <p:cNvSpPr/>
            <p:nvPr/>
          </p:nvSpPr>
          <p:spPr>
            <a:xfrm>
              <a:off x="-1784107" y="15555041"/>
              <a:ext cx="771525" cy="787033"/>
            </a:xfrm>
            <a:prstGeom prst="rect">
              <a:avLst/>
            </a:prstGeom>
            <a:solidFill>
              <a:srgbClr val="9ACEC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D59F66B0-8E35-C64C-A63A-6F0247C9DBF7}"/>
                </a:ext>
              </a:extLst>
            </p:cNvPr>
            <p:cNvSpPr/>
            <p:nvPr/>
          </p:nvSpPr>
          <p:spPr>
            <a:xfrm>
              <a:off x="-1388324" y="15900832"/>
              <a:ext cx="826071" cy="706037"/>
            </a:xfrm>
            <a:prstGeom prst="rect">
              <a:avLst/>
            </a:prstGeom>
            <a:solidFill>
              <a:srgbClr val="9ACE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1" name="TextBox 120">
            <a:extLst>
              <a:ext uri="{FF2B5EF4-FFF2-40B4-BE49-F238E27FC236}">
                <a16:creationId xmlns:a16="http://schemas.microsoft.com/office/drawing/2014/main" id="{B778B7F5-459E-0C46-A548-80032B852FA3}"/>
              </a:ext>
            </a:extLst>
          </p:cNvPr>
          <p:cNvSpPr txBox="1"/>
          <p:nvPr/>
        </p:nvSpPr>
        <p:spPr>
          <a:xfrm>
            <a:off x="15416555" y="17643726"/>
            <a:ext cx="8028977" cy="1384995"/>
          </a:xfrm>
          <a:prstGeom prst="rect">
            <a:avLst/>
          </a:prstGeom>
          <a:noFill/>
        </p:spPr>
        <p:txBody>
          <a:bodyPr wrap="square" rtlCol="0">
            <a:spAutoFit/>
          </a:bodyPr>
          <a:lstStyle/>
          <a:p>
            <a:r>
              <a:rPr lang="en-US" sz="4000" dirty="0">
                <a:solidFill>
                  <a:schemeClr val="bg1"/>
                </a:solidFill>
              </a:rPr>
              <a:t>Two</a:t>
            </a:r>
            <a:r>
              <a:rPr lang="en-US" sz="4000" b="1" dirty="0">
                <a:solidFill>
                  <a:schemeClr val="bg1"/>
                </a:solidFill>
              </a:rPr>
              <a:t> </a:t>
            </a:r>
            <a:r>
              <a:rPr lang="en-US" sz="4400" b="1" dirty="0">
                <a:solidFill>
                  <a:schemeClr val="bg1"/>
                </a:solidFill>
              </a:rPr>
              <a:t>time series analyses </a:t>
            </a:r>
            <a:r>
              <a:rPr lang="en-US" sz="4000" dirty="0">
                <a:solidFill>
                  <a:schemeClr val="bg1"/>
                </a:solidFill>
              </a:rPr>
              <a:t>were performed:</a:t>
            </a:r>
            <a:endParaRPr lang="en-US" sz="4400" dirty="0">
              <a:solidFill>
                <a:schemeClr val="bg1"/>
              </a:solidFill>
            </a:endParaRPr>
          </a:p>
        </p:txBody>
      </p:sp>
      <p:grpSp>
        <p:nvGrpSpPr>
          <p:cNvPr id="138" name="Group 137">
            <a:extLst>
              <a:ext uri="{FF2B5EF4-FFF2-40B4-BE49-F238E27FC236}">
                <a16:creationId xmlns:a16="http://schemas.microsoft.com/office/drawing/2014/main" id="{461B0EA5-D01D-494C-BF91-C969DB3762C2}"/>
              </a:ext>
            </a:extLst>
          </p:cNvPr>
          <p:cNvGrpSpPr/>
          <p:nvPr/>
        </p:nvGrpSpPr>
        <p:grpSpPr>
          <a:xfrm>
            <a:off x="780085" y="6366077"/>
            <a:ext cx="1449428" cy="1247734"/>
            <a:chOff x="-1784107" y="15555041"/>
            <a:chExt cx="1221854" cy="1051828"/>
          </a:xfrm>
        </p:grpSpPr>
        <p:sp>
          <p:nvSpPr>
            <p:cNvPr id="139" name="Rectangle 138">
              <a:extLst>
                <a:ext uri="{FF2B5EF4-FFF2-40B4-BE49-F238E27FC236}">
                  <a16:creationId xmlns:a16="http://schemas.microsoft.com/office/drawing/2014/main" id="{199FEDF1-1B36-DC44-B2ED-D48F72870F26}"/>
                </a:ext>
              </a:extLst>
            </p:cNvPr>
            <p:cNvSpPr/>
            <p:nvPr/>
          </p:nvSpPr>
          <p:spPr>
            <a:xfrm>
              <a:off x="-1784107" y="15555041"/>
              <a:ext cx="771525" cy="787033"/>
            </a:xfrm>
            <a:prstGeom prst="rect">
              <a:avLst/>
            </a:prstGeom>
            <a:solidFill>
              <a:srgbClr val="F8887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8817741C-8496-034D-9BA6-56DE4C26BBDA}"/>
                </a:ext>
              </a:extLst>
            </p:cNvPr>
            <p:cNvSpPr/>
            <p:nvPr/>
          </p:nvSpPr>
          <p:spPr>
            <a:xfrm>
              <a:off x="-1388324" y="15900832"/>
              <a:ext cx="826071" cy="706037"/>
            </a:xfrm>
            <a:prstGeom prst="rect">
              <a:avLst/>
            </a:prstGeom>
            <a:solidFill>
              <a:srgbClr val="F88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03815C78-6F7A-1D46-963C-82716EC46950}"/>
              </a:ext>
            </a:extLst>
          </p:cNvPr>
          <p:cNvSpPr/>
          <p:nvPr/>
        </p:nvSpPr>
        <p:spPr>
          <a:xfrm>
            <a:off x="1230352" y="6761629"/>
            <a:ext cx="8913520" cy="7232749"/>
          </a:xfrm>
          <a:prstGeom prst="rect">
            <a:avLst/>
          </a:prstGeom>
        </p:spPr>
        <p:txBody>
          <a:bodyPr wrap="square">
            <a:spAutoFit/>
          </a:bodyPr>
          <a:lstStyle/>
          <a:p>
            <a:r>
              <a:rPr lang="en-US" sz="4400" b="1" dirty="0">
                <a:solidFill>
                  <a:schemeClr val="bg1"/>
                </a:solidFill>
              </a:rPr>
              <a:t>Motivation &amp; Introduction</a:t>
            </a:r>
          </a:p>
          <a:p>
            <a:endParaRPr lang="en-US" sz="2800" dirty="0">
              <a:solidFill>
                <a:schemeClr val="bg1"/>
              </a:solidFill>
            </a:endParaRPr>
          </a:p>
          <a:p>
            <a:r>
              <a:rPr lang="en-US" sz="2800" dirty="0">
                <a:solidFill>
                  <a:schemeClr val="bg1"/>
                </a:solidFill>
              </a:rPr>
              <a:t>WASP is a spatio-temporal visualizer designed to show construction density trends based on analyzing cities’ building permits data, in our case its the city of Chicago. The tool also performs time series analysis to forecast not only the number of monthly permits but also the anticipated hot spots which differentiates it from other websites we observed. It is a beneficial tool for wide range of users including real estate analysts, construction developers and municipalities. Users will be able to draw insights on density movements , and lucrative development areas which could help reduce the decision making time and save the hassle of jumping from one tool to another. In the future, the portal can easily be extended to include other cities and even perform benchmarking analysis.</a:t>
            </a:r>
          </a:p>
        </p:txBody>
      </p:sp>
      <p:sp>
        <p:nvSpPr>
          <p:cNvPr id="141" name="Rectangle 140">
            <a:extLst>
              <a:ext uri="{FF2B5EF4-FFF2-40B4-BE49-F238E27FC236}">
                <a16:creationId xmlns:a16="http://schemas.microsoft.com/office/drawing/2014/main" id="{573D197C-D781-BD47-BE28-29DEBDD9FB18}"/>
              </a:ext>
            </a:extLst>
          </p:cNvPr>
          <p:cNvSpPr/>
          <p:nvPr/>
        </p:nvSpPr>
        <p:spPr>
          <a:xfrm>
            <a:off x="1230352" y="27200542"/>
            <a:ext cx="4120032" cy="4216539"/>
          </a:xfrm>
          <a:prstGeom prst="rect">
            <a:avLst/>
          </a:prstGeom>
        </p:spPr>
        <p:txBody>
          <a:bodyPr wrap="square">
            <a:spAutoFit/>
          </a:bodyPr>
          <a:lstStyle/>
          <a:p>
            <a:r>
              <a:rPr lang="en-US" sz="4400" b="1" dirty="0">
                <a:solidFill>
                  <a:schemeClr val="bg1"/>
                </a:solidFill>
              </a:rPr>
              <a:t>Data:</a:t>
            </a:r>
            <a:r>
              <a:rPr lang="en-US" sz="2800" dirty="0">
                <a:solidFill>
                  <a:schemeClr val="bg1"/>
                </a:solidFill>
              </a:rPr>
              <a:t> We used the construction permit data from Chicago city website.</a:t>
            </a:r>
          </a:p>
          <a:p>
            <a:r>
              <a:rPr lang="en-US" sz="2800" dirty="0">
                <a:solidFill>
                  <a:schemeClr val="bg1"/>
                </a:solidFill>
              </a:rPr>
              <a:t>The data set contained information about permits that were not critical to our analysis, like renovation, and electric working. </a:t>
            </a:r>
          </a:p>
        </p:txBody>
      </p:sp>
      <p:grpSp>
        <p:nvGrpSpPr>
          <p:cNvPr id="151" name="Group 150">
            <a:extLst>
              <a:ext uri="{FF2B5EF4-FFF2-40B4-BE49-F238E27FC236}">
                <a16:creationId xmlns:a16="http://schemas.microsoft.com/office/drawing/2014/main" id="{4BA027BC-CA4A-0D47-89E5-BEF0991CAB9F}"/>
              </a:ext>
            </a:extLst>
          </p:cNvPr>
          <p:cNvGrpSpPr/>
          <p:nvPr/>
        </p:nvGrpSpPr>
        <p:grpSpPr>
          <a:xfrm>
            <a:off x="5225741" y="27333010"/>
            <a:ext cx="4215055" cy="3026402"/>
            <a:chOff x="1051236" y="29429060"/>
            <a:chExt cx="5176434" cy="3716669"/>
          </a:xfrm>
        </p:grpSpPr>
        <p:pic>
          <p:nvPicPr>
            <p:cNvPr id="142" name="Picture 141">
              <a:extLst>
                <a:ext uri="{FF2B5EF4-FFF2-40B4-BE49-F238E27FC236}">
                  <a16:creationId xmlns:a16="http://schemas.microsoft.com/office/drawing/2014/main" id="{FB805990-18E0-BF47-B060-C263552C5784}"/>
                </a:ext>
              </a:extLst>
            </p:cNvPr>
            <p:cNvPicPr>
              <a:picLocks noChangeAspect="1"/>
            </p:cNvPicPr>
            <p:nvPr/>
          </p:nvPicPr>
          <p:blipFill>
            <a:blip r:embed="rId10">
              <a:duotone>
                <a:prstClr val="black"/>
                <a:schemeClr val="accent1">
                  <a:tint val="45000"/>
                  <a:satMod val="400000"/>
                </a:schemeClr>
              </a:duotone>
            </a:blip>
            <a:stretch>
              <a:fillRect/>
            </a:stretch>
          </p:blipFill>
          <p:spPr>
            <a:xfrm>
              <a:off x="3132189" y="30050248"/>
              <a:ext cx="3095481" cy="3095481"/>
            </a:xfrm>
            <a:prstGeom prst="rect">
              <a:avLst/>
            </a:prstGeom>
          </p:spPr>
        </p:pic>
        <p:sp>
          <p:nvSpPr>
            <p:cNvPr id="143" name="TextBox 142">
              <a:extLst>
                <a:ext uri="{FF2B5EF4-FFF2-40B4-BE49-F238E27FC236}">
                  <a16:creationId xmlns:a16="http://schemas.microsoft.com/office/drawing/2014/main" id="{7DDE614D-CD2F-3C40-9203-A4E92B7B9236}"/>
                </a:ext>
              </a:extLst>
            </p:cNvPr>
            <p:cNvSpPr txBox="1"/>
            <p:nvPr/>
          </p:nvSpPr>
          <p:spPr>
            <a:xfrm>
              <a:off x="3132189" y="29429060"/>
              <a:ext cx="1709157" cy="566962"/>
            </a:xfrm>
            <a:prstGeom prst="rect">
              <a:avLst/>
            </a:prstGeom>
            <a:noFill/>
          </p:spPr>
          <p:txBody>
            <a:bodyPr wrap="none" rtlCol="0">
              <a:spAutoFit/>
            </a:bodyPr>
            <a:lstStyle/>
            <a:p>
              <a:r>
                <a:rPr lang="en-US" sz="2400" dirty="0">
                  <a:solidFill>
                    <a:schemeClr val="tx1">
                      <a:lumMod val="75000"/>
                      <a:lumOff val="25000"/>
                    </a:schemeClr>
                  </a:solidFill>
                </a:rPr>
                <a:t>119 fields</a:t>
              </a:r>
            </a:p>
          </p:txBody>
        </p:sp>
        <p:cxnSp>
          <p:nvCxnSpPr>
            <p:cNvPr id="145" name="Straight Arrow Connector 144">
              <a:extLst>
                <a:ext uri="{FF2B5EF4-FFF2-40B4-BE49-F238E27FC236}">
                  <a16:creationId xmlns:a16="http://schemas.microsoft.com/office/drawing/2014/main" id="{6FF722B7-FB52-B347-93EF-02205FFE68D4}"/>
                </a:ext>
              </a:extLst>
            </p:cNvPr>
            <p:cNvCxnSpPr>
              <a:cxnSpLocks/>
            </p:cNvCxnSpPr>
            <p:nvPr/>
          </p:nvCxnSpPr>
          <p:spPr>
            <a:xfrm>
              <a:off x="4929476" y="29721447"/>
              <a:ext cx="950492"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FC2944AE-56EF-9A4A-8998-04AA2CD052DE}"/>
                </a:ext>
              </a:extLst>
            </p:cNvPr>
            <p:cNvSpPr txBox="1"/>
            <p:nvPr/>
          </p:nvSpPr>
          <p:spPr>
            <a:xfrm>
              <a:off x="1051236" y="29990679"/>
              <a:ext cx="1976967" cy="1020532"/>
            </a:xfrm>
            <a:prstGeom prst="rect">
              <a:avLst/>
            </a:prstGeom>
            <a:noFill/>
          </p:spPr>
          <p:txBody>
            <a:bodyPr wrap="none" rtlCol="0">
              <a:spAutoFit/>
            </a:bodyPr>
            <a:lstStyle/>
            <a:p>
              <a:pPr algn="r"/>
              <a:r>
                <a:rPr lang="en-US" sz="2400" dirty="0">
                  <a:solidFill>
                    <a:schemeClr val="tx1">
                      <a:lumMod val="75000"/>
                      <a:lumOff val="25000"/>
                    </a:schemeClr>
                  </a:solidFill>
                </a:rPr>
                <a:t>657,000</a:t>
              </a:r>
            </a:p>
            <a:p>
              <a:pPr algn="r"/>
              <a:r>
                <a:rPr lang="en-US" sz="2400" dirty="0">
                  <a:solidFill>
                    <a:schemeClr val="tx1">
                      <a:lumMod val="75000"/>
                      <a:lumOff val="25000"/>
                    </a:schemeClr>
                  </a:solidFill>
                </a:rPr>
                <a:t>Data points</a:t>
              </a:r>
            </a:p>
          </p:txBody>
        </p:sp>
        <p:cxnSp>
          <p:nvCxnSpPr>
            <p:cNvPr id="147" name="Straight Arrow Connector 146">
              <a:extLst>
                <a:ext uri="{FF2B5EF4-FFF2-40B4-BE49-F238E27FC236}">
                  <a16:creationId xmlns:a16="http://schemas.microsoft.com/office/drawing/2014/main" id="{B36CB0AF-3900-2943-B27B-216A7BE5433D}"/>
                </a:ext>
              </a:extLst>
            </p:cNvPr>
            <p:cNvCxnSpPr>
              <a:cxnSpLocks/>
            </p:cNvCxnSpPr>
            <p:nvPr/>
          </p:nvCxnSpPr>
          <p:spPr>
            <a:xfrm>
              <a:off x="2840301" y="31067897"/>
              <a:ext cx="0" cy="156044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pic>
        <p:nvPicPr>
          <p:cNvPr id="152" name="Picture 151">
            <a:extLst>
              <a:ext uri="{FF2B5EF4-FFF2-40B4-BE49-F238E27FC236}">
                <a16:creationId xmlns:a16="http://schemas.microsoft.com/office/drawing/2014/main" id="{63E22C2C-EB58-4740-BAFE-DBD8B463A157}"/>
              </a:ext>
            </a:extLst>
          </p:cNvPr>
          <p:cNvPicPr>
            <a:picLocks noChangeAspect="1"/>
          </p:cNvPicPr>
          <p:nvPr/>
        </p:nvPicPr>
        <p:blipFill>
          <a:blip r:embed="rId11"/>
          <a:stretch>
            <a:fillRect/>
          </a:stretch>
        </p:blipFill>
        <p:spPr>
          <a:xfrm>
            <a:off x="8736072" y="29440058"/>
            <a:ext cx="1524665" cy="2134530"/>
          </a:xfrm>
          <a:prstGeom prst="rect">
            <a:avLst/>
          </a:prstGeom>
        </p:spPr>
      </p:pic>
      <p:sp>
        <p:nvSpPr>
          <p:cNvPr id="153" name="Rectangle 152">
            <a:extLst>
              <a:ext uri="{FF2B5EF4-FFF2-40B4-BE49-F238E27FC236}">
                <a16:creationId xmlns:a16="http://schemas.microsoft.com/office/drawing/2014/main" id="{B90EA8E0-4608-C64D-82D2-2221A0EC25BA}"/>
              </a:ext>
            </a:extLst>
          </p:cNvPr>
          <p:cNvSpPr/>
          <p:nvPr/>
        </p:nvSpPr>
        <p:spPr>
          <a:xfrm>
            <a:off x="1228267" y="31374251"/>
            <a:ext cx="7334480" cy="2246769"/>
          </a:xfrm>
          <a:prstGeom prst="rect">
            <a:avLst/>
          </a:prstGeom>
        </p:spPr>
        <p:txBody>
          <a:bodyPr wrap="square">
            <a:spAutoFit/>
          </a:bodyPr>
          <a:lstStyle/>
          <a:p>
            <a:r>
              <a:rPr lang="en-US" sz="2800" dirty="0">
                <a:solidFill>
                  <a:schemeClr val="bg1"/>
                </a:solidFill>
              </a:rPr>
              <a:t>The data is fetched in real time with the user monthly period selection embedded in the API get query. This gave us the advantage of working on smaller data size for the visualization and time series analysis</a:t>
            </a:r>
          </a:p>
        </p:txBody>
      </p:sp>
      <p:sp>
        <p:nvSpPr>
          <p:cNvPr id="154" name="Rectangle 153">
            <a:extLst>
              <a:ext uri="{FF2B5EF4-FFF2-40B4-BE49-F238E27FC236}">
                <a16:creationId xmlns:a16="http://schemas.microsoft.com/office/drawing/2014/main" id="{01426936-7C9E-EA4A-B7D6-BBE8BC91720F}"/>
              </a:ext>
            </a:extLst>
          </p:cNvPr>
          <p:cNvSpPr/>
          <p:nvPr/>
        </p:nvSpPr>
        <p:spPr>
          <a:xfrm>
            <a:off x="1325151" y="30879365"/>
            <a:ext cx="8104205" cy="523220"/>
          </a:xfrm>
          <a:prstGeom prst="rect">
            <a:avLst/>
          </a:prstGeom>
        </p:spPr>
        <p:txBody>
          <a:bodyPr wrap="square">
            <a:spAutoFit/>
          </a:bodyPr>
          <a:lstStyle/>
          <a:p>
            <a:r>
              <a:rPr lang="en-US" sz="2800" dirty="0">
                <a:solidFill>
                  <a:schemeClr val="bg1"/>
                </a:solidFill>
              </a:rPr>
              <a:t>               We decided to go with only new constructions</a:t>
            </a:r>
          </a:p>
        </p:txBody>
      </p:sp>
      <p:sp>
        <p:nvSpPr>
          <p:cNvPr id="155" name="Rectangle 154">
            <a:extLst>
              <a:ext uri="{FF2B5EF4-FFF2-40B4-BE49-F238E27FC236}">
                <a16:creationId xmlns:a16="http://schemas.microsoft.com/office/drawing/2014/main" id="{B15BC058-2FD0-3B4D-B9DA-56BF9C6D71B0}"/>
              </a:ext>
            </a:extLst>
          </p:cNvPr>
          <p:cNvSpPr/>
          <p:nvPr/>
        </p:nvSpPr>
        <p:spPr>
          <a:xfrm>
            <a:off x="16120718" y="31464610"/>
            <a:ext cx="9158064" cy="2923877"/>
          </a:xfrm>
          <a:prstGeom prst="rect">
            <a:avLst/>
          </a:prstGeom>
        </p:spPr>
        <p:txBody>
          <a:bodyPr wrap="square">
            <a:spAutoFit/>
          </a:bodyPr>
          <a:lstStyle/>
          <a:p>
            <a:r>
              <a:rPr lang="en-US" sz="2800" dirty="0">
                <a:solidFill>
                  <a:schemeClr val="bg1"/>
                </a:solidFill>
              </a:rPr>
              <a:t>On the </a:t>
            </a:r>
            <a:r>
              <a:rPr lang="en-US" sz="4400" b="1" dirty="0">
                <a:solidFill>
                  <a:schemeClr val="bg1"/>
                </a:solidFill>
              </a:rPr>
              <a:t>experimentation and evaluation </a:t>
            </a:r>
            <a:r>
              <a:rPr lang="en-US" sz="2800" dirty="0">
                <a:solidFill>
                  <a:schemeClr val="bg1"/>
                </a:solidFill>
              </a:rPr>
              <a:t>front, for both the VAR and ARIMA we used the auto tuning function in the respective library to find the best parameters for our models. Then we relied on MSE and AIC respectively to validate the optimum parameters selection and eventually the prediction performance</a:t>
            </a:r>
          </a:p>
        </p:txBody>
      </p:sp>
      <p:sp>
        <p:nvSpPr>
          <p:cNvPr id="159" name="Freeform 158">
            <a:extLst>
              <a:ext uri="{FF2B5EF4-FFF2-40B4-BE49-F238E27FC236}">
                <a16:creationId xmlns:a16="http://schemas.microsoft.com/office/drawing/2014/main" id="{9B2C3896-286F-0345-8AB6-F155AC10DF0C}"/>
              </a:ext>
            </a:extLst>
          </p:cNvPr>
          <p:cNvSpPr/>
          <p:nvPr/>
        </p:nvSpPr>
        <p:spPr>
          <a:xfrm rot="367806">
            <a:off x="8991600" y="31636716"/>
            <a:ext cx="257175" cy="371475"/>
          </a:xfrm>
          <a:custGeom>
            <a:avLst/>
            <a:gdLst>
              <a:gd name="connsiteX0" fmla="*/ 257175 w 257175"/>
              <a:gd name="connsiteY0" fmla="*/ 0 h 371475"/>
              <a:gd name="connsiteX1" fmla="*/ 114300 w 257175"/>
              <a:gd name="connsiteY1" fmla="*/ 257175 h 371475"/>
              <a:gd name="connsiteX2" fmla="*/ 0 w 257175"/>
              <a:gd name="connsiteY2" fmla="*/ 371475 h 371475"/>
            </a:gdLst>
            <a:ahLst/>
            <a:cxnLst>
              <a:cxn ang="0">
                <a:pos x="connsiteX0" y="connsiteY0"/>
              </a:cxn>
              <a:cxn ang="0">
                <a:pos x="connsiteX1" y="connsiteY1"/>
              </a:cxn>
              <a:cxn ang="0">
                <a:pos x="connsiteX2" y="connsiteY2"/>
              </a:cxn>
            </a:cxnLst>
            <a:rect l="l" t="t" r="r" b="b"/>
            <a:pathLst>
              <a:path w="257175" h="371475">
                <a:moveTo>
                  <a:pt x="257175" y="0"/>
                </a:moveTo>
                <a:lnTo>
                  <a:pt x="114300" y="257175"/>
                </a:lnTo>
                <a:cubicBezTo>
                  <a:pt x="71437" y="319088"/>
                  <a:pt x="35718" y="345281"/>
                  <a:pt x="0" y="371475"/>
                </a:cubicBezTo>
              </a:path>
            </a:pathLst>
          </a:custGeom>
          <a:noFill/>
          <a:ln w="5715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8" name="Picture 177">
            <a:extLst>
              <a:ext uri="{FF2B5EF4-FFF2-40B4-BE49-F238E27FC236}">
                <a16:creationId xmlns:a16="http://schemas.microsoft.com/office/drawing/2014/main" id="{89F05469-CDB0-A345-BECD-FEA96FF011B6}"/>
              </a:ext>
            </a:extLst>
          </p:cNvPr>
          <p:cNvPicPr>
            <a:picLocks noChangeAspect="1"/>
          </p:cNvPicPr>
          <p:nvPr/>
        </p:nvPicPr>
        <p:blipFill>
          <a:blip r:embed="rId12"/>
          <a:stretch>
            <a:fillRect/>
          </a:stretch>
        </p:blipFill>
        <p:spPr>
          <a:xfrm>
            <a:off x="6758336" y="16036407"/>
            <a:ext cx="2222500" cy="1143000"/>
          </a:xfrm>
          <a:prstGeom prst="rect">
            <a:avLst/>
          </a:prstGeom>
        </p:spPr>
      </p:pic>
      <p:cxnSp>
        <p:nvCxnSpPr>
          <p:cNvPr id="180" name="Straight Connector 179">
            <a:extLst>
              <a:ext uri="{FF2B5EF4-FFF2-40B4-BE49-F238E27FC236}">
                <a16:creationId xmlns:a16="http://schemas.microsoft.com/office/drawing/2014/main" id="{A5A36A7F-2150-464B-9707-16AA5D856650}"/>
              </a:ext>
            </a:extLst>
          </p:cNvPr>
          <p:cNvCxnSpPr/>
          <p:nvPr/>
        </p:nvCxnSpPr>
        <p:spPr>
          <a:xfrm>
            <a:off x="5100610" y="15411280"/>
            <a:ext cx="0" cy="12537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81" name="Picture 180">
            <a:extLst>
              <a:ext uri="{FF2B5EF4-FFF2-40B4-BE49-F238E27FC236}">
                <a16:creationId xmlns:a16="http://schemas.microsoft.com/office/drawing/2014/main" id="{47814AC8-23A5-8A40-ABD7-E57BEE0E9F97}"/>
              </a:ext>
            </a:extLst>
          </p:cNvPr>
          <p:cNvPicPr>
            <a:picLocks noChangeAspect="1"/>
          </p:cNvPicPr>
          <p:nvPr/>
        </p:nvPicPr>
        <p:blipFill>
          <a:blip r:embed="rId13"/>
          <a:stretch>
            <a:fillRect/>
          </a:stretch>
        </p:blipFill>
        <p:spPr>
          <a:xfrm>
            <a:off x="21605431" y="5794422"/>
            <a:ext cx="5090350" cy="6297989"/>
          </a:xfrm>
          <a:prstGeom prst="rect">
            <a:avLst/>
          </a:prstGeom>
        </p:spPr>
      </p:pic>
      <p:sp>
        <p:nvSpPr>
          <p:cNvPr id="91" name="Freeform 90">
            <a:extLst>
              <a:ext uri="{FF2B5EF4-FFF2-40B4-BE49-F238E27FC236}">
                <a16:creationId xmlns:a16="http://schemas.microsoft.com/office/drawing/2014/main" id="{EC629CD6-8891-404F-ACFE-141D5B1612B8}"/>
              </a:ext>
            </a:extLst>
          </p:cNvPr>
          <p:cNvSpPr/>
          <p:nvPr/>
        </p:nvSpPr>
        <p:spPr>
          <a:xfrm>
            <a:off x="25938994" y="9951686"/>
            <a:ext cx="785367" cy="9015628"/>
          </a:xfrm>
          <a:custGeom>
            <a:avLst/>
            <a:gdLst>
              <a:gd name="connsiteX0" fmla="*/ 0 w 1597152"/>
              <a:gd name="connsiteY0" fmla="*/ 0 h 1353312"/>
              <a:gd name="connsiteX1" fmla="*/ 1597152 w 1597152"/>
              <a:gd name="connsiteY1" fmla="*/ 0 h 1353312"/>
              <a:gd name="connsiteX2" fmla="*/ 1597152 w 1597152"/>
              <a:gd name="connsiteY2" fmla="*/ 1353312 h 1353312"/>
            </a:gdLst>
            <a:ahLst/>
            <a:cxnLst>
              <a:cxn ang="0">
                <a:pos x="connsiteX0" y="connsiteY0"/>
              </a:cxn>
              <a:cxn ang="0">
                <a:pos x="connsiteX1" y="connsiteY1"/>
              </a:cxn>
              <a:cxn ang="0">
                <a:pos x="connsiteX2" y="connsiteY2"/>
              </a:cxn>
            </a:cxnLst>
            <a:rect l="l" t="t" r="r" b="b"/>
            <a:pathLst>
              <a:path w="1597152" h="1353312">
                <a:moveTo>
                  <a:pt x="0" y="0"/>
                </a:moveTo>
                <a:lnTo>
                  <a:pt x="1597152" y="0"/>
                </a:lnTo>
                <a:lnTo>
                  <a:pt x="1597152" y="1353312"/>
                </a:lnTo>
              </a:path>
            </a:pathLst>
          </a:custGeom>
          <a:noFill/>
          <a:ln w="76200">
            <a:solidFill>
              <a:srgbClr val="0492BB"/>
            </a:solidFill>
            <a:headEnd type="diamond" w="med" len="med"/>
            <a:tailEnd type="diamond"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2" name="Picture 181">
            <a:extLst>
              <a:ext uri="{FF2B5EF4-FFF2-40B4-BE49-F238E27FC236}">
                <a16:creationId xmlns:a16="http://schemas.microsoft.com/office/drawing/2014/main" id="{BF22BA21-F671-854B-8CA0-94C9D96818EC}"/>
              </a:ext>
            </a:extLst>
          </p:cNvPr>
          <p:cNvPicPr>
            <a:picLocks noChangeAspect="1"/>
          </p:cNvPicPr>
          <p:nvPr/>
        </p:nvPicPr>
        <p:blipFill>
          <a:blip r:embed="rId14"/>
          <a:stretch>
            <a:fillRect/>
          </a:stretch>
        </p:blipFill>
        <p:spPr>
          <a:xfrm>
            <a:off x="21907702" y="24836959"/>
            <a:ext cx="2628900" cy="5016500"/>
          </a:xfrm>
          <a:prstGeom prst="rect">
            <a:avLst/>
          </a:prstGeom>
        </p:spPr>
      </p:pic>
      <p:sp>
        <p:nvSpPr>
          <p:cNvPr id="183" name="TextBox 182">
            <a:extLst>
              <a:ext uri="{FF2B5EF4-FFF2-40B4-BE49-F238E27FC236}">
                <a16:creationId xmlns:a16="http://schemas.microsoft.com/office/drawing/2014/main" id="{1C2608B1-A3ED-254E-B273-148292B02528}"/>
              </a:ext>
            </a:extLst>
          </p:cNvPr>
          <p:cNvSpPr txBox="1"/>
          <p:nvPr/>
        </p:nvSpPr>
        <p:spPr>
          <a:xfrm>
            <a:off x="24696020" y="25263992"/>
            <a:ext cx="2578446" cy="1754326"/>
          </a:xfrm>
          <a:prstGeom prst="rect">
            <a:avLst/>
          </a:prstGeom>
          <a:noFill/>
        </p:spPr>
        <p:txBody>
          <a:bodyPr wrap="square" rtlCol="0">
            <a:spAutoFit/>
          </a:bodyPr>
          <a:lstStyle/>
          <a:p>
            <a:r>
              <a:rPr lang="en-US" sz="3600" dirty="0">
                <a:solidFill>
                  <a:schemeClr val="bg1"/>
                </a:solidFill>
              </a:rPr>
              <a:t>2 year ARIMA forecast</a:t>
            </a:r>
          </a:p>
        </p:txBody>
      </p:sp>
      <p:cxnSp>
        <p:nvCxnSpPr>
          <p:cNvPr id="185" name="Straight Connector 184">
            <a:extLst>
              <a:ext uri="{FF2B5EF4-FFF2-40B4-BE49-F238E27FC236}">
                <a16:creationId xmlns:a16="http://schemas.microsoft.com/office/drawing/2014/main" id="{B04BF854-9D5C-304E-9636-41E504C32029}"/>
              </a:ext>
            </a:extLst>
          </p:cNvPr>
          <p:cNvCxnSpPr/>
          <p:nvPr/>
        </p:nvCxnSpPr>
        <p:spPr>
          <a:xfrm>
            <a:off x="24635154" y="24819292"/>
            <a:ext cx="0" cy="50165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86" name="Picture 185">
            <a:extLst>
              <a:ext uri="{FF2B5EF4-FFF2-40B4-BE49-F238E27FC236}">
                <a16:creationId xmlns:a16="http://schemas.microsoft.com/office/drawing/2014/main" id="{948FD562-6672-CC48-8D61-B83279B75920}"/>
              </a:ext>
            </a:extLst>
          </p:cNvPr>
          <p:cNvPicPr>
            <a:picLocks noChangeAspect="1"/>
          </p:cNvPicPr>
          <p:nvPr/>
        </p:nvPicPr>
        <p:blipFill>
          <a:blip r:embed="rId15"/>
          <a:stretch>
            <a:fillRect/>
          </a:stretch>
        </p:blipFill>
        <p:spPr>
          <a:xfrm>
            <a:off x="12076594" y="28072981"/>
            <a:ext cx="5390537" cy="2135630"/>
          </a:xfrm>
          <a:prstGeom prst="rect">
            <a:avLst/>
          </a:prstGeom>
        </p:spPr>
      </p:pic>
    </p:spTree>
    <p:extLst>
      <p:ext uri="{BB962C8B-B14F-4D97-AF65-F5344CB8AC3E}">
        <p14:creationId xmlns:p14="http://schemas.microsoft.com/office/powerpoint/2010/main" val="386974325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1468</TotalTime>
  <Words>638</Words>
  <Application>Microsoft Macintosh PowerPoint</Application>
  <PresentationFormat>Custom</PresentationFormat>
  <Paragraphs>38</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Arial Black</vt:lpstr>
      <vt:lpstr>Arial Narrow</vt:lpstr>
      <vt:lpstr>Calibri</vt:lpstr>
      <vt:lpstr>Calibri Light</vt:lpstr>
      <vt:lpstr>Office Theme</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wael sultan</dc:creator>
  <cp:lastModifiedBy>wael sultan</cp:lastModifiedBy>
  <cp:revision>34</cp:revision>
  <cp:lastPrinted>2021-04-22T11:35:55Z</cp:lastPrinted>
  <dcterms:created xsi:type="dcterms:W3CDTF">2021-04-21T11:12:09Z</dcterms:created>
  <dcterms:modified xsi:type="dcterms:W3CDTF">2021-04-22T11:40:39Z</dcterms:modified>
</cp:coreProperties>
</file>